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1"/>
  </p:notesMasterIdLst>
  <p:sldIdLst>
    <p:sldId id="273" r:id="rId3"/>
    <p:sldId id="289" r:id="rId4"/>
    <p:sldId id="266" r:id="rId5"/>
    <p:sldId id="293" r:id="rId6"/>
    <p:sldId id="294" r:id="rId7"/>
    <p:sldId id="274" r:id="rId8"/>
    <p:sldId id="295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612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FF"/>
    <a:srgbClr val="FFFF66"/>
    <a:srgbClr val="FF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48" autoAdjust="0"/>
  </p:normalViewPr>
  <p:slideViewPr>
    <p:cSldViewPr>
      <p:cViewPr>
        <p:scale>
          <a:sx n="50" d="100"/>
          <a:sy n="50" d="100"/>
        </p:scale>
        <p:origin x="1956" y="456"/>
      </p:cViewPr>
      <p:guideLst>
        <p:guide orient="horz" pos="36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61B3C-29F6-417D-97E8-B29D9A637985}" type="datetimeFigureOut">
              <a:rPr lang="en-GB" smtClean="0"/>
              <a:t>31/05/2019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310D4-2983-431C-90CA-F58FD133D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08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10D4-2983-431C-90CA-F58FD133D3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10D4-2983-431C-90CA-F58FD133D3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9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10D4-2983-431C-90CA-F58FD133D3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1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10D4-2983-431C-90CA-F58FD133D3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80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10D4-2983-431C-90CA-F58FD133D3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0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10D4-2983-431C-90CA-F58FD133D3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7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10D4-2983-431C-90CA-F58FD133D3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8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10D4-2983-431C-90CA-F58FD133D3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5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8BD-EAEE-48BB-BA4E-5468ADF8422A}" type="datetime1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EC02-EDD8-4071-8DDD-DB15241035F5}" type="datetime1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7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EE61-40A7-4604-939D-467074C27165}" type="datetime1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3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0CBC-7B02-4CF6-A119-BD727E4A8F51}" type="datetime1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9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5B1-FFAA-4E90-B7C5-05CB7F513642}" type="datetime1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6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5110-CD95-45DE-9ACE-3D4AADF3CB31}" type="datetime1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2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1D2C-58E2-4B54-A216-50574F04F6B1}" type="datetime1">
              <a:rPr lang="en-GB" smtClean="0"/>
              <a:t>31/05/2019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3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ED21-4547-4263-B3AE-0C2DD1E8E3F2}" type="datetime1">
              <a:rPr lang="en-GB" smtClean="0"/>
              <a:t>31/05/2019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1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48E3-19B8-4CD4-BDFA-9C414B315AA9}" type="datetime1">
              <a:rPr lang="en-GB" smtClean="0"/>
              <a:t>31/05/2019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6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448-95C0-4797-AF71-112077FEB8CC}" type="datetime1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1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71FC-4D0B-45C9-91AC-B855006285EF}" type="datetime1">
              <a:rPr lang="en-GB" smtClean="0"/>
              <a:t>31/05/2019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4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98EF-68DD-434F-B771-86B460368C12}" type="datetime1">
              <a:rPr lang="en-GB" smtClean="0"/>
              <a:t>31/05/2019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4544-A617-4259-BA11-E034AF6CCA5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100392" y="369453"/>
            <a:ext cx="1061861" cy="1061861"/>
            <a:chOff x="7268002" y="2060848"/>
            <a:chExt cx="1061861" cy="1061861"/>
          </a:xfrm>
        </p:grpSpPr>
        <p:sp>
          <p:nvSpPr>
            <p:cNvPr id="8" name="Oval 7"/>
            <p:cNvSpPr/>
            <p:nvPr userDrawn="1"/>
          </p:nvSpPr>
          <p:spPr>
            <a:xfrm>
              <a:off x="7346364" y="2130172"/>
              <a:ext cx="915956" cy="9159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002" y="2060848"/>
              <a:ext cx="1061861" cy="1061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7582017" y="71518"/>
            <a:ext cx="915956" cy="915956"/>
            <a:chOff x="6807810" y="1126672"/>
            <a:chExt cx="737982" cy="737982"/>
          </a:xfrm>
        </p:grpSpPr>
        <p:sp>
          <p:nvSpPr>
            <p:cNvPr id="11" name="Oval 10"/>
            <p:cNvSpPr/>
            <p:nvPr userDrawn="1"/>
          </p:nvSpPr>
          <p:spPr>
            <a:xfrm>
              <a:off x="6807810" y="1126672"/>
              <a:ext cx="737982" cy="737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83" b="26122"/>
            <a:stretch/>
          </p:blipFill>
          <p:spPr>
            <a:xfrm>
              <a:off x="6880265" y="1212214"/>
              <a:ext cx="603722" cy="582272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 userDrawn="1"/>
        </p:nvCxnSpPr>
        <p:spPr>
          <a:xfrm flipH="1">
            <a:off x="323528" y="1457890"/>
            <a:ext cx="8569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5837" y="1556793"/>
            <a:ext cx="9003924" cy="52027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sustainabledevelopment.u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ionalperformance.gov.sco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otland.shinyapps.io/sg-equality-evidence-find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v.scot/publications/developing-environment-strategy-scotland-discussion-pap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6687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54977" y="3785534"/>
            <a:ext cx="2136386" cy="2136386"/>
            <a:chOff x="7268002" y="2060848"/>
            <a:chExt cx="1061861" cy="1061861"/>
          </a:xfrm>
        </p:grpSpPr>
        <p:sp>
          <p:nvSpPr>
            <p:cNvPr id="13" name="Oval 12"/>
            <p:cNvSpPr/>
            <p:nvPr userDrawn="1"/>
          </p:nvSpPr>
          <p:spPr>
            <a:xfrm>
              <a:off x="7346364" y="2130172"/>
              <a:ext cx="915956" cy="9159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002" y="2060848"/>
              <a:ext cx="1061861" cy="1061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228864" y="3224921"/>
            <a:ext cx="1842836" cy="1842836"/>
            <a:chOff x="6807810" y="1126672"/>
            <a:chExt cx="737982" cy="737982"/>
          </a:xfrm>
        </p:grpSpPr>
        <p:sp>
          <p:nvSpPr>
            <p:cNvPr id="16" name="Oval 15"/>
            <p:cNvSpPr/>
            <p:nvPr userDrawn="1"/>
          </p:nvSpPr>
          <p:spPr>
            <a:xfrm>
              <a:off x="6807810" y="1126672"/>
              <a:ext cx="737982" cy="737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83" b="26122"/>
            <a:stretch/>
          </p:blipFill>
          <p:spPr>
            <a:xfrm>
              <a:off x="6880265" y="1212214"/>
              <a:ext cx="603722" cy="58227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872905" y="572007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1"/>
                </a:solidFill>
              </a:rPr>
              <a:t>The National Performance Framework and</a:t>
            </a:r>
            <a:r>
              <a:rPr lang="en-GB" sz="4400" b="1" dirty="0">
                <a:solidFill>
                  <a:schemeClr val="accent1"/>
                </a:solidFill>
              </a:rPr>
              <a:t> </a:t>
            </a:r>
            <a:r>
              <a:rPr lang="en-GB" sz="4400" b="1" dirty="0" smtClean="0">
                <a:solidFill>
                  <a:schemeClr val="accent1"/>
                </a:solidFill>
              </a:rPr>
              <a:t>UN Su</a:t>
            </a:r>
            <a:r>
              <a:rPr lang="en-GB" sz="4400" b="1" dirty="0">
                <a:solidFill>
                  <a:schemeClr val="accent1"/>
                </a:solidFill>
              </a:rPr>
              <a:t>stainable</a:t>
            </a:r>
            <a:r>
              <a:rPr lang="en-GB" sz="4400" b="1" dirty="0" smtClean="0">
                <a:solidFill>
                  <a:schemeClr val="accent1"/>
                </a:solidFill>
              </a:rPr>
              <a:t> Development Goals</a:t>
            </a:r>
            <a:endParaRPr lang="en-GB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np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448762" cy="4855532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51" y="6137439"/>
            <a:ext cx="2628143" cy="48006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9" y="1631786"/>
            <a:ext cx="3816424" cy="199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801" y="5788753"/>
            <a:ext cx="631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www.nationalperformance.gov.scot</a:t>
            </a:r>
            <a:endParaRPr lang="en-GB" sz="2000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https://sustainabledevelopment.un.org</a:t>
            </a:r>
            <a:r>
              <a:rPr lang="en-GB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en-GB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npf 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3215"/>
            <a:ext cx="8784976" cy="61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67544" y="87214"/>
            <a:ext cx="8229600" cy="8215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Outcomes, 81 Indicators and linked SDGs</a:t>
            </a:r>
            <a:endPara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:\npf fu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r="75410" b="43825"/>
          <a:stretch/>
        </p:blipFill>
        <p:spPr bwMode="auto">
          <a:xfrm>
            <a:off x="2679276" y="683518"/>
            <a:ext cx="3806135" cy="2614385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npf fu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5" t="9358" b="63800"/>
          <a:stretch/>
        </p:blipFill>
        <p:spPr bwMode="auto">
          <a:xfrm>
            <a:off x="863080" y="3619511"/>
            <a:ext cx="3708920" cy="2573786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npf fu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2" t="75292"/>
          <a:stretch/>
        </p:blipFill>
        <p:spPr bwMode="auto">
          <a:xfrm>
            <a:off x="5050825" y="3619511"/>
            <a:ext cx="3646320" cy="2491449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1516"/>
            <a:ext cx="9144000" cy="1146259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+mn-lt"/>
              </a:rPr>
              <a:t>Definitions: What are the different elements of the </a:t>
            </a:r>
            <a:r>
              <a:rPr lang="en-GB" sz="3200" dirty="0" err="1" smtClean="0">
                <a:solidFill>
                  <a:schemeClr val="bg1"/>
                </a:solidFill>
                <a:latin typeface="+mn-lt"/>
              </a:rPr>
              <a:t>NPF</a:t>
            </a:r>
            <a:r>
              <a:rPr lang="en-GB" sz="3200" dirty="0" smtClean="0">
                <a:solidFill>
                  <a:schemeClr val="bg1"/>
                </a:solidFill>
                <a:latin typeface="+mn-lt"/>
              </a:rPr>
              <a:t> &amp; what can they tell us? (1) 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Clan-News" panose="02000503030000020004" pitchFamily="2" charset="0"/>
              </a:rPr>
              <a:t> </a:t>
            </a:r>
            <a:endParaRPr lang="en-GB" sz="3200" dirty="0">
              <a:solidFill>
                <a:srgbClr val="0070C0"/>
              </a:solidFill>
              <a:latin typeface="Clan-News" panose="02000503030000020004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1073" y="1124744"/>
            <a:ext cx="8622990" cy="2492990"/>
            <a:chOff x="561073" y="1124744"/>
            <a:chExt cx="8622990" cy="24929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73" y="1682477"/>
              <a:ext cx="1642407" cy="15278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649591" y="1124744"/>
              <a:ext cx="653447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>
                <a:latin typeface="Clan-News" panose="02000503030000020004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solidFill>
                    <a:srgbClr val="005C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 National Outcomes: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These describe the features of the kind of Scotland we want to create as a consequence of our collective actions. They are </a:t>
              </a:r>
              <a:r>
                <a:rPr lang="en-GB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population level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end results we want to be experienced by the people of Scotland. They have a statutory basis in the Community Empowerment (Scotland) Act 2015. </a:t>
              </a:r>
            </a:p>
            <a:p>
              <a:endParaRPr lang="en-GB" dirty="0">
                <a:latin typeface="Clan-News" panose="02000503030000020004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1121" y="3330858"/>
            <a:ext cx="9012942" cy="2800767"/>
            <a:chOff x="171121" y="3330858"/>
            <a:chExt cx="9012942" cy="28007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121" y="3578434"/>
              <a:ext cx="2422311" cy="125917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649591" y="3330858"/>
              <a:ext cx="6534472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dirty="0">
                <a:latin typeface="Clan-News" panose="02000503030000020004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solidFill>
                    <a:srgbClr val="005C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Values statement: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inform the behaviours people in Scotland should see in everyday life and are part of a commitment to improving individual and collective wellbeing. Help with </a:t>
              </a:r>
              <a:r>
                <a:rPr lang="en-GB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to prioritise and </a:t>
              </a:r>
              <a:r>
                <a:rPr lang="en-GB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how 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to behave to get there.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dirty="0">
                <a:latin typeface="Clan-News" panose="02000503030000020004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961" y="5237332"/>
            <a:ext cx="9012943" cy="1253746"/>
            <a:chOff x="114961" y="5335474"/>
            <a:chExt cx="9012943" cy="12537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61" y="5335474"/>
              <a:ext cx="2534630" cy="12537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593432" y="5608404"/>
              <a:ext cx="65344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solidFill>
                    <a:srgbClr val="005CB9"/>
                  </a:solidFill>
                  <a:cs typeface="Calibri" panose="020F0502020204030204" pitchFamily="34" charset="0"/>
                </a:rPr>
                <a:t>Purpose statement: </a:t>
              </a:r>
              <a:r>
                <a:rPr lang="en-GB" sz="2000" dirty="0" smtClean="0">
                  <a:cs typeface="Calibri" panose="020F0502020204030204" pitchFamily="34" charset="0"/>
                </a:rPr>
                <a:t>The “reason for being” of the </a:t>
              </a:r>
              <a:r>
                <a:rPr lang="en-GB" sz="2000" dirty="0" err="1" smtClean="0">
                  <a:cs typeface="Calibri" panose="020F0502020204030204" pitchFamily="34" charset="0"/>
                </a:rPr>
                <a:t>NPF</a:t>
              </a:r>
              <a:r>
                <a:rPr lang="en-GB" sz="2000" dirty="0" smtClean="0">
                  <a:cs typeface="Calibri" panose="020F0502020204030204" pitchFamily="34" charset="0"/>
                </a:rPr>
                <a:t>, giving long term aim and direction.</a:t>
              </a:r>
              <a:endParaRPr lang="en-GB" dirty="0">
                <a:latin typeface="Clan-News" panose="0200050303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1517"/>
            <a:ext cx="9144000" cy="687951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70C0"/>
              </a:solidFill>
              <a:latin typeface="Clan-News" panose="02000503030000020004" pitchFamily="2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-21516"/>
            <a:ext cx="9144000" cy="1146259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Definitions: What are the different elements of the </a:t>
            </a:r>
            <a:r>
              <a:rPr lang="en-GB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NPF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what can they tell us?  (2)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Clan-News" panose="02000503030000020004" pitchFamily="2" charset="0"/>
              </a:rPr>
              <a:t> </a:t>
            </a:r>
            <a:endParaRPr lang="en-GB" sz="3200" dirty="0">
              <a:solidFill>
                <a:srgbClr val="0070C0"/>
              </a:solidFill>
              <a:latin typeface="Clan-News" panose="0200050303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556793"/>
            <a:ext cx="3780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5C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 National Indicators: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Give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broad picture of progress towards the outcomes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some important measures (at the national level and also for population sub-groups).</a:t>
            </a:r>
            <a:endParaRPr lang="en-GB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98" y="1556793"/>
            <a:ext cx="4700222" cy="20162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5516" y="3784347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they are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 to measure, they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are not the only important measures of progress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towards Scotland’s National Outcomes, and whether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utcomes are being realised for all requires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exploration of performance differences and gaps between groups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through the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Equality Evidence Finder.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are risks and unintended consequence of focussing too much on the Indicators themselves rather than the Outcomes; 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ndicators are best seen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 one important source of evidence that paint a broad picture of “how we’re doing”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socially, economically, and environmentally.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8824" y="282781"/>
            <a:ext cx="8229600" cy="8215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are we on the </a:t>
            </a:r>
            <a:r>
              <a:rPr lang="en-GB" sz="32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NPF</a:t>
            </a:r>
            <a:r>
              <a:rPr lang="en-GB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journey?</a:t>
            </a:r>
          </a:p>
        </p:txBody>
      </p:sp>
      <p:sp>
        <p:nvSpPr>
          <p:cNvPr id="5" name="AutoShape 2" descr="Image result for law ic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4799" y="1772816"/>
            <a:ext cx="78740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 Statute –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 Empowerment (Scotland) Act 2015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places a duty on Scottish Ministers to consult on, develop and publish National Outcomes for Scotland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and to review them every five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years.</a:t>
            </a: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also places a duty on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public authorities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regard to the national outcomes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carrying out their functions.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Belongs to the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whole of Scotland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not just an SG framework. Everyone has a role to play in contributing to the delivery of the National Outcomes.</a:t>
            </a:r>
          </a:p>
          <a:p>
            <a:r>
              <a:rPr lang="en-GB" dirty="0">
                <a:latin typeface="Clan-News" panose="02000503030000020004" pitchFamily="2" charset="0"/>
              </a:rPr>
              <a:t/>
            </a:r>
            <a:br>
              <a:rPr lang="en-GB" dirty="0">
                <a:latin typeface="Clan-News" panose="02000503030000020004" pitchFamily="2" charset="0"/>
              </a:rPr>
            </a:br>
            <a:endParaRPr lang="en-GB" dirty="0">
              <a:latin typeface="Clan-News" panose="0200050303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976315"/>
            <a:ext cx="6344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Embeds the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SDGs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get us to 2030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Goals mapped against the 11 National 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SDG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indicators aligned to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NPF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indicators where appropriate and possible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81" y="5189135"/>
            <a:ext cx="2156962" cy="14725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c 1"/>
          <p:cNvSpPr/>
          <p:nvPr/>
        </p:nvSpPr>
        <p:spPr>
          <a:xfrm>
            <a:off x="-853761" y="2069792"/>
            <a:ext cx="3240360" cy="1368152"/>
          </a:xfrm>
          <a:prstGeom prst="arc">
            <a:avLst>
              <a:gd name="adj1" fmla="val 14902131"/>
              <a:gd name="adj2" fmla="val 18989662"/>
            </a:avLst>
          </a:prstGeom>
          <a:ln w="444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-241693" y="4250475"/>
            <a:ext cx="5893813" cy="1368152"/>
          </a:xfrm>
          <a:prstGeom prst="arc">
            <a:avLst>
              <a:gd name="adj1" fmla="val 13788620"/>
              <a:gd name="adj2" fmla="val 20103067"/>
            </a:avLst>
          </a:prstGeom>
          <a:ln w="444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-1238396" y="5338371"/>
            <a:ext cx="5522364" cy="1368152"/>
          </a:xfrm>
          <a:prstGeom prst="arc">
            <a:avLst>
              <a:gd name="adj1" fmla="val 12625634"/>
              <a:gd name="adj2" fmla="val 18989662"/>
            </a:avLst>
          </a:prstGeom>
          <a:ln w="444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8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0" y="-21517"/>
            <a:ext cx="9144000" cy="687951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rgbClr val="0070C0"/>
              </a:solidFill>
              <a:latin typeface="Clan-News" panose="02000503030000020004" pitchFamily="2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-21515"/>
            <a:ext cx="9144000" cy="821506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I use the </a:t>
            </a:r>
            <a:r>
              <a:rPr lang="en-GB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NPF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802" y="1028113"/>
            <a:ext cx="1809463" cy="1176751"/>
            <a:chOff x="1403648" y="3086265"/>
            <a:chExt cx="1809463" cy="1176751"/>
          </a:xfrm>
        </p:grpSpPr>
        <p:sp>
          <p:nvSpPr>
            <p:cNvPr id="4" name="Pentagon 3"/>
            <p:cNvSpPr/>
            <p:nvPr/>
          </p:nvSpPr>
          <p:spPr>
            <a:xfrm>
              <a:off x="1490850" y="3086265"/>
              <a:ext cx="1722261" cy="1176751"/>
            </a:xfrm>
            <a:prstGeom prst="homePlat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3648" y="321297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National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Outcomes/</a:t>
              </a:r>
            </a:p>
            <a:p>
              <a:pPr algn="ctr"/>
              <a:r>
                <a:rPr lang="en-GB" b="1" dirty="0" err="1" smtClean="0">
                  <a:solidFill>
                    <a:schemeClr val="bg1"/>
                  </a:solidFill>
                </a:rPr>
                <a:t>SDGs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06412" y="1028113"/>
            <a:ext cx="1865705" cy="1176751"/>
            <a:chOff x="1626175" y="1451235"/>
            <a:chExt cx="1865705" cy="1176751"/>
          </a:xfrm>
        </p:grpSpPr>
        <p:sp>
          <p:nvSpPr>
            <p:cNvPr id="7" name="Pentagon 6"/>
            <p:cNvSpPr/>
            <p:nvPr/>
          </p:nvSpPr>
          <p:spPr>
            <a:xfrm>
              <a:off x="1769619" y="1451235"/>
              <a:ext cx="1722261" cy="1176751"/>
            </a:xfrm>
            <a:prstGeom prst="homePlat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0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26175" y="1653946"/>
              <a:ext cx="1721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</a:defRPr>
              </a:lvl1pPr>
            </a:lstStyle>
            <a:p>
              <a:r>
                <a:rPr lang="en-GB" dirty="0" smtClean="0"/>
                <a:t> Intermediate </a:t>
              </a:r>
              <a:r>
                <a:rPr lang="en-GB" dirty="0"/>
                <a:t>Outcomes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58599" y="1028113"/>
            <a:ext cx="1722261" cy="1176751"/>
            <a:chOff x="3345422" y="1451235"/>
            <a:chExt cx="1722261" cy="1176751"/>
          </a:xfrm>
        </p:grpSpPr>
        <p:sp>
          <p:nvSpPr>
            <p:cNvPr id="10" name="Pentagon 9"/>
            <p:cNvSpPr/>
            <p:nvPr/>
          </p:nvSpPr>
          <p:spPr>
            <a:xfrm>
              <a:off x="3345422" y="1451235"/>
              <a:ext cx="1722261" cy="117675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0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7864" y="1561279"/>
              <a:ext cx="1279186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0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</a:defRPr>
              </a:lvl1pPr>
            </a:lstStyle>
            <a:p>
              <a:r>
                <a:rPr lang="en-GB" dirty="0" smtClean="0"/>
                <a:t>Priorities and planning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7342" y="1028113"/>
            <a:ext cx="1722261" cy="1176751"/>
            <a:chOff x="4872937" y="1440547"/>
            <a:chExt cx="1722261" cy="1176751"/>
          </a:xfrm>
        </p:grpSpPr>
        <p:sp>
          <p:nvSpPr>
            <p:cNvPr id="13" name="Pentagon 12"/>
            <p:cNvSpPr/>
            <p:nvPr/>
          </p:nvSpPr>
          <p:spPr>
            <a:xfrm>
              <a:off x="4872937" y="1440547"/>
              <a:ext cx="1722261" cy="117675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0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5862" y="1835877"/>
              <a:ext cx="131232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</a:defRPr>
              </a:lvl1pPr>
            </a:lstStyle>
            <a:p>
              <a:r>
                <a:rPr lang="en-GB" dirty="0" smtClean="0"/>
                <a:t>Action plan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76085" y="1028113"/>
            <a:ext cx="1736794" cy="1176751"/>
            <a:chOff x="6412877" y="1451235"/>
            <a:chExt cx="1736794" cy="1176751"/>
          </a:xfrm>
        </p:grpSpPr>
        <p:sp>
          <p:nvSpPr>
            <p:cNvPr id="16" name="Pentagon 15"/>
            <p:cNvSpPr/>
            <p:nvPr/>
          </p:nvSpPr>
          <p:spPr>
            <a:xfrm>
              <a:off x="6427410" y="1451235"/>
              <a:ext cx="1722261" cy="1176751"/>
            </a:xfrm>
            <a:prstGeom prst="homePlat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12877" y="1851298"/>
              <a:ext cx="131232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</a:defRPr>
              </a:lvl1pPr>
            </a:lstStyle>
            <a:p>
              <a:r>
                <a:rPr lang="en-GB" dirty="0" smtClean="0"/>
                <a:t>Implement</a:t>
              </a:r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99360" y="1028113"/>
            <a:ext cx="1740397" cy="1176751"/>
            <a:chOff x="8013437" y="1460160"/>
            <a:chExt cx="1740397" cy="1176751"/>
          </a:xfrm>
        </p:grpSpPr>
        <p:sp>
          <p:nvSpPr>
            <p:cNvPr id="19" name="Pentagon 18"/>
            <p:cNvSpPr/>
            <p:nvPr/>
          </p:nvSpPr>
          <p:spPr>
            <a:xfrm>
              <a:off x="8031573" y="1460160"/>
              <a:ext cx="1722261" cy="1176751"/>
            </a:xfrm>
            <a:prstGeom prst="homePlat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514751"/>
                <a:satOff val="34124"/>
                <a:lumOff val="7395"/>
                <a:alphaOff val="0"/>
              </a:schemeClr>
            </a:fillRef>
            <a:effectRef idx="0">
              <a:schemeClr val="accent5">
                <a:hueOff val="-8514751"/>
                <a:satOff val="34124"/>
                <a:lumOff val="7395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13437" y="1699148"/>
              <a:ext cx="1527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</a:defRPr>
              </a:lvl1pPr>
            </a:lstStyle>
            <a:p>
              <a:r>
                <a:rPr lang="en-GB" dirty="0" smtClean="0"/>
                <a:t>Evaluation</a:t>
              </a:r>
            </a:p>
            <a:p>
              <a:r>
                <a:rPr lang="en-GB" dirty="0"/>
                <a:t>&amp;</a:t>
              </a:r>
              <a:r>
                <a:rPr lang="en-GB" dirty="0" smtClean="0"/>
                <a:t> reporting</a:t>
              </a:r>
              <a:endParaRPr lang="en-GB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004" y="2414744"/>
            <a:ext cx="8722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STEP 1: National Outcomes/SDGs ‘Contribution Story’: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Explain the linkages your work/policy area has to the National Outcomes and associated Sustainable Development Goals. 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004" y="3473317"/>
            <a:ext cx="872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STEP 2: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Intermediate Outcomes: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Together with your partners identify what your intermediate (i.e. policy or programme level) outcomes are.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004" y="5313464"/>
            <a:ext cx="872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STEP 4: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 plan: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on your priorities, develop a plan of action based on the evidence and a strong theory of change. </a:t>
            </a:r>
            <a:endParaRPr lang="en-GB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004" y="6095037"/>
            <a:ext cx="872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STEPS 5 and 6: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Implementation, evaluate and report: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 and evaluate the implementation of your activities as robustly as possible. 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2004" y="4254891"/>
            <a:ext cx="8722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3: Priorities and planning: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evidence and your partners tell you about where we are in Scotland in achieving these 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 outcomes?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are we most falling short?  </a:t>
            </a:r>
            <a:endParaRPr lang="en-GB" sz="2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832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3532" y="186081"/>
            <a:ext cx="3365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Story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t="7980"/>
          <a:stretch/>
        </p:blipFill>
        <p:spPr>
          <a:xfrm>
            <a:off x="203532" y="1001774"/>
            <a:ext cx="5720824" cy="55554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66036" y="2296824"/>
            <a:ext cx="5755751" cy="2125639"/>
            <a:chOff x="1766036" y="2296824"/>
            <a:chExt cx="5755751" cy="2125639"/>
          </a:xfrm>
        </p:grpSpPr>
        <p:sp>
          <p:nvSpPr>
            <p:cNvPr id="37" name="Arc 36"/>
            <p:cNvSpPr/>
            <p:nvPr/>
          </p:nvSpPr>
          <p:spPr>
            <a:xfrm rot="19691074">
              <a:off x="1766036" y="3179112"/>
              <a:ext cx="5276459" cy="1243351"/>
            </a:xfrm>
            <a:prstGeom prst="arc">
              <a:avLst>
                <a:gd name="adj1" fmla="val 13755712"/>
                <a:gd name="adj2" fmla="val 20800663"/>
              </a:avLst>
            </a:prstGeom>
            <a:ln w="28575">
              <a:solidFill>
                <a:schemeClr val="tx1"/>
              </a:solidFill>
              <a:headEnd type="triangle" w="lg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93328" y="2296824"/>
              <a:ext cx="1828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… setting out vision 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57431" y="904311"/>
            <a:ext cx="4543829" cy="2515135"/>
            <a:chOff x="4057431" y="904311"/>
            <a:chExt cx="4543829" cy="2515135"/>
          </a:xfrm>
        </p:grpSpPr>
        <p:sp>
          <p:nvSpPr>
            <p:cNvPr id="35" name="Arc 34"/>
            <p:cNvSpPr/>
            <p:nvPr/>
          </p:nvSpPr>
          <p:spPr>
            <a:xfrm rot="16722791">
              <a:off x="4057431" y="1475230"/>
              <a:ext cx="1944216" cy="1944216"/>
            </a:xfrm>
            <a:prstGeom prst="arc">
              <a:avLst/>
            </a:prstGeom>
            <a:ln w="28575">
              <a:solidFill>
                <a:schemeClr val="tx1"/>
              </a:solidFill>
              <a:headEnd type="triangle" w="lg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16884" y="904311"/>
              <a:ext cx="3384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… contributing to </a:t>
              </a:r>
              <a:r>
                <a:rPr lang="en-GB" sz="1400" b="1" u="sng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 range of</a:t>
              </a:r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National outcomes and associated SDGs where evidence and partners’ views tell credible contribution story. 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90173" y="3432859"/>
            <a:ext cx="7030298" cy="1618093"/>
            <a:chOff x="1790173" y="3432859"/>
            <a:chExt cx="7030298" cy="1618093"/>
          </a:xfrm>
        </p:grpSpPr>
        <p:sp>
          <p:nvSpPr>
            <p:cNvPr id="40" name="Arc 39"/>
            <p:cNvSpPr/>
            <p:nvPr/>
          </p:nvSpPr>
          <p:spPr>
            <a:xfrm rot="20956183">
              <a:off x="1790173" y="3807601"/>
              <a:ext cx="5898464" cy="1243351"/>
            </a:xfrm>
            <a:prstGeom prst="arc">
              <a:avLst>
                <a:gd name="adj1" fmla="val 13755712"/>
                <a:gd name="adj2" fmla="val 20219010"/>
              </a:avLst>
            </a:prstGeom>
            <a:ln w="28575">
              <a:solidFill>
                <a:schemeClr val="tx1"/>
              </a:solidFill>
              <a:headEnd type="triangle" w="lg" len="med"/>
              <a:tailEnd type="none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05664" y="3432859"/>
              <a:ext cx="29148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… set of intermediate outcomes, constructed with and co-owned by partners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003510" y="5583076"/>
            <a:ext cx="4014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https://www.gov.scot/publications/developing-environment-strategy-scotland-discussion-paper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0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A24602305</value>
    </field>
    <field name="Objective-Title">
      <value order="0">NPF - Website - Resources Section - Generic Presentation - 30 March 2019</value>
    </field>
    <field name="Objective-Description">
      <value order="0"/>
    </field>
    <field name="Objective-CreationStamp">
      <value order="0">2019-05-30T15:39:56Z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2019-05-30T15:45:19Z</value>
    </field>
    <field name="Objective-Owner">
      <value order="0">Green, Anja-Maaike AM (U210159)</value>
    </field>
    <field name="Objective-Path">
      <value order="0">Objective Global Folder:SG File Plan:Administration:Corporate strategy:Strategy and change:Policies and procedures: Strategy and change:National Performance Framework: Communications: Q&amp;A: 2018-2023</value>
    </field>
    <field name="Objective-Parent">
      <value order="0">National Performance Framework: Communications: Q&amp;A: 2018-2023</value>
    </field>
    <field name="Objective-State">
      <value order="0">Being Drafted</value>
    </field>
    <field name="Objective-VersionId">
      <value order="0">vA35240689</value>
    </field>
    <field name="Objective-Version">
      <value order="0">0.3</value>
    </field>
    <field name="Objective-VersionNumber">
      <value order="0">3</value>
    </field>
    <field name="Objective-VersionComment">
      <value order="0"/>
    </field>
    <field name="Objective-FileNumber">
      <value order="0">POL/28452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3225</TotalTime>
  <Words>633</Words>
  <Application>Microsoft Office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Clan-News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Fraser Urquhart</dc:creator>
  <cp:lastModifiedBy>Morrison R (Rory)</cp:lastModifiedBy>
  <cp:revision>189</cp:revision>
  <dcterms:created xsi:type="dcterms:W3CDTF">2018-06-22T13:54:31Z</dcterms:created>
  <dcterms:modified xsi:type="dcterms:W3CDTF">2019-05-31T16:15:52Z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A24602305</vt:lpwstr>
  </property>
  <property fmtid="{D5CDD505-2E9C-101B-9397-08002B2CF9AE}" pid="4" name="Objective-Title">
    <vt:lpwstr>NPF - Website - Resources Section - Generic Presentation - 30 March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2019-05-30T15:40:02Z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2019-05-30T15:45:19Z</vt:filetime>
  </property>
  <property fmtid="{D5CDD505-2E9C-101B-9397-08002B2CF9AE}" pid="11" name="Objective-Owner">
    <vt:lpwstr>Green, Anja-Maaike AM (U210159)</vt:lpwstr>
  </property>
  <property fmtid="{D5CDD505-2E9C-101B-9397-08002B2CF9AE}" pid="12" name="Objective-Path">
    <vt:lpwstr>Objective Global Folder:SG File Plan:Administration:Corporate strategy:Strategy and change:Policies and procedures: Strategy and change:National Performance Framework: Communications: Q&amp;A: 2018-2023:</vt:lpwstr>
  </property>
  <property fmtid="{D5CDD505-2E9C-101B-9397-08002B2CF9AE}" pid="13" name="Objective-Parent">
    <vt:lpwstr>National Performance Framework: Communications: Q&amp;A: 2018-2023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vA35240689</vt:lpwstr>
  </property>
  <property fmtid="{D5CDD505-2E9C-101B-9397-08002B2CF9AE}" pid="16" name="Objective-Version">
    <vt:lpwstr>0.3</vt:lpwstr>
  </property>
  <property fmtid="{D5CDD505-2E9C-101B-9397-08002B2CF9AE}" pid="17" name="Objective-VersionNumber">
    <vt:r8>3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Connect Creator">
    <vt:lpwstr/>
  </property>
  <property fmtid="{D5CDD505-2E9C-101B-9397-08002B2CF9AE}" pid="23" name="Objective-Date Received">
    <vt:lpwstr/>
  </property>
  <property fmtid="{D5CDD505-2E9C-101B-9397-08002B2CF9AE}" pid="24" name="Objective-Date of Original">
    <vt:lpwstr/>
  </property>
  <property fmtid="{D5CDD505-2E9C-101B-9397-08002B2CF9AE}" pid="25" name="Objective-SG Web Publication - Category">
    <vt:lpwstr/>
  </property>
  <property fmtid="{D5CDD505-2E9C-101B-9397-08002B2CF9AE}" pid="26" name="Objective-SG Web Publication - Category 2 Classification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</Properties>
</file>