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sldIdLst>
    <p:sldId id="256" r:id="rId3"/>
    <p:sldId id="265" r:id="rId4"/>
    <p:sldId id="257" r:id="rId5"/>
    <p:sldId id="261" r:id="rId6"/>
    <p:sldId id="258" r:id="rId7"/>
    <p:sldId id="263" r:id="rId8"/>
    <p:sldId id="262"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1B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2" autoAdjust="0"/>
    <p:restoredTop sz="94660"/>
  </p:normalViewPr>
  <p:slideViewPr>
    <p:cSldViewPr snapToGrid="0">
      <p:cViewPr varScale="1">
        <p:scale>
          <a:sx n="64" d="100"/>
          <a:sy n="64" d="100"/>
        </p:scale>
        <p:origin x="72" y="3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8FC7B-5BEC-8BF2-4116-CDF6A7CD14D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5A5D13F5-530C-0699-ECFD-15BED96661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D2D85F2D-8CF4-7625-5A2B-0C4F3FA178FC}"/>
              </a:ext>
            </a:extLst>
          </p:cNvPr>
          <p:cNvSpPr>
            <a:spLocks noGrp="1"/>
          </p:cNvSpPr>
          <p:nvPr>
            <p:ph type="dt" sz="half" idx="10"/>
          </p:nvPr>
        </p:nvSpPr>
        <p:spPr/>
        <p:txBody>
          <a:bodyPr/>
          <a:lstStyle/>
          <a:p>
            <a:fld id="{7A8CB1FA-0865-4075-B51F-E3D9489383AA}" type="datetimeFigureOut">
              <a:rPr lang="en-GB" smtClean="0"/>
              <a:t>14/03/2023</a:t>
            </a:fld>
            <a:endParaRPr lang="en-GB"/>
          </a:p>
        </p:txBody>
      </p:sp>
      <p:sp>
        <p:nvSpPr>
          <p:cNvPr id="5" name="Footer Placeholder 4">
            <a:extLst>
              <a:ext uri="{FF2B5EF4-FFF2-40B4-BE49-F238E27FC236}">
                <a16:creationId xmlns:a16="http://schemas.microsoft.com/office/drawing/2014/main" id="{00F43D3B-2017-B702-771C-7106CEAFB4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14B808E-D492-FCBE-A389-3A4B94DD0364}"/>
              </a:ext>
            </a:extLst>
          </p:cNvPr>
          <p:cNvSpPr>
            <a:spLocks noGrp="1"/>
          </p:cNvSpPr>
          <p:nvPr>
            <p:ph type="sldNum" sz="quarter" idx="12"/>
          </p:nvPr>
        </p:nvSpPr>
        <p:spPr/>
        <p:txBody>
          <a:bodyPr/>
          <a:lstStyle/>
          <a:p>
            <a:fld id="{8A8F0BD9-1EEB-4100-AFC2-0EDECEAE958B}" type="slidenum">
              <a:rPr lang="en-GB" smtClean="0"/>
              <a:t>‹#›</a:t>
            </a:fld>
            <a:endParaRPr lang="en-GB"/>
          </a:p>
        </p:txBody>
      </p:sp>
    </p:spTree>
    <p:extLst>
      <p:ext uri="{BB962C8B-B14F-4D97-AF65-F5344CB8AC3E}">
        <p14:creationId xmlns:p14="http://schemas.microsoft.com/office/powerpoint/2010/main" val="2822828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80C32-DD11-DFCA-E34A-1FDB94C6ACD0}"/>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A4F7D5D8-42EF-E662-E3EC-5DA68DDC511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025E2EF-62A1-24A8-7C0C-51E38FD30F4A}"/>
              </a:ext>
            </a:extLst>
          </p:cNvPr>
          <p:cNvSpPr>
            <a:spLocks noGrp="1"/>
          </p:cNvSpPr>
          <p:nvPr>
            <p:ph type="dt" sz="half" idx="10"/>
          </p:nvPr>
        </p:nvSpPr>
        <p:spPr/>
        <p:txBody>
          <a:bodyPr/>
          <a:lstStyle/>
          <a:p>
            <a:fld id="{7A8CB1FA-0865-4075-B51F-E3D9489383AA}" type="datetimeFigureOut">
              <a:rPr lang="en-GB" smtClean="0"/>
              <a:t>14/03/2023</a:t>
            </a:fld>
            <a:endParaRPr lang="en-GB"/>
          </a:p>
        </p:txBody>
      </p:sp>
      <p:sp>
        <p:nvSpPr>
          <p:cNvPr id="5" name="Footer Placeholder 4">
            <a:extLst>
              <a:ext uri="{FF2B5EF4-FFF2-40B4-BE49-F238E27FC236}">
                <a16:creationId xmlns:a16="http://schemas.microsoft.com/office/drawing/2014/main" id="{CA9DC561-8B1D-655B-EE21-719E3D8F9F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C1759C-A7B4-6F9B-A472-D6BC1E3872A6}"/>
              </a:ext>
            </a:extLst>
          </p:cNvPr>
          <p:cNvSpPr>
            <a:spLocks noGrp="1"/>
          </p:cNvSpPr>
          <p:nvPr>
            <p:ph type="sldNum" sz="quarter" idx="12"/>
          </p:nvPr>
        </p:nvSpPr>
        <p:spPr/>
        <p:txBody>
          <a:bodyPr/>
          <a:lstStyle/>
          <a:p>
            <a:fld id="{8A8F0BD9-1EEB-4100-AFC2-0EDECEAE958B}" type="slidenum">
              <a:rPr lang="en-GB" smtClean="0"/>
              <a:t>‹#›</a:t>
            </a:fld>
            <a:endParaRPr lang="en-GB"/>
          </a:p>
        </p:txBody>
      </p:sp>
    </p:spTree>
    <p:extLst>
      <p:ext uri="{BB962C8B-B14F-4D97-AF65-F5344CB8AC3E}">
        <p14:creationId xmlns:p14="http://schemas.microsoft.com/office/powerpoint/2010/main" val="1305130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10B62B-3C70-59E5-F656-9B11F56400D9}"/>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7F10D757-B341-D145-D3A4-29A8ED4B8DCF}"/>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76EA1AB-FB46-C9C0-7266-2C63C4DA1522}"/>
              </a:ext>
            </a:extLst>
          </p:cNvPr>
          <p:cNvSpPr>
            <a:spLocks noGrp="1"/>
          </p:cNvSpPr>
          <p:nvPr>
            <p:ph type="dt" sz="half" idx="10"/>
          </p:nvPr>
        </p:nvSpPr>
        <p:spPr/>
        <p:txBody>
          <a:bodyPr/>
          <a:lstStyle/>
          <a:p>
            <a:fld id="{7A8CB1FA-0865-4075-B51F-E3D9489383AA}" type="datetimeFigureOut">
              <a:rPr lang="en-GB" smtClean="0"/>
              <a:t>14/03/2023</a:t>
            </a:fld>
            <a:endParaRPr lang="en-GB"/>
          </a:p>
        </p:txBody>
      </p:sp>
      <p:sp>
        <p:nvSpPr>
          <p:cNvPr id="5" name="Footer Placeholder 4">
            <a:extLst>
              <a:ext uri="{FF2B5EF4-FFF2-40B4-BE49-F238E27FC236}">
                <a16:creationId xmlns:a16="http://schemas.microsoft.com/office/drawing/2014/main" id="{6703E1B0-3DC1-C806-BFCD-684EF775C5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FA6F7A-E955-F971-52E1-C75993429E00}"/>
              </a:ext>
            </a:extLst>
          </p:cNvPr>
          <p:cNvSpPr>
            <a:spLocks noGrp="1"/>
          </p:cNvSpPr>
          <p:nvPr>
            <p:ph type="sldNum" sz="quarter" idx="12"/>
          </p:nvPr>
        </p:nvSpPr>
        <p:spPr/>
        <p:txBody>
          <a:bodyPr/>
          <a:lstStyle/>
          <a:p>
            <a:fld id="{8A8F0BD9-1EEB-4100-AFC2-0EDECEAE958B}" type="slidenum">
              <a:rPr lang="en-GB" smtClean="0"/>
              <a:t>‹#›</a:t>
            </a:fld>
            <a:endParaRPr lang="en-GB"/>
          </a:p>
        </p:txBody>
      </p:sp>
    </p:spTree>
    <p:extLst>
      <p:ext uri="{BB962C8B-B14F-4D97-AF65-F5344CB8AC3E}">
        <p14:creationId xmlns:p14="http://schemas.microsoft.com/office/powerpoint/2010/main" val="3255650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48119-205D-52A5-9A8C-A5F333295838}"/>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DE1CCE0B-7ED4-CEBC-B401-FDE2FE5879B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8B52ECE-5FF3-93CD-DCCF-F2E0F16608DF}"/>
              </a:ext>
            </a:extLst>
          </p:cNvPr>
          <p:cNvSpPr>
            <a:spLocks noGrp="1"/>
          </p:cNvSpPr>
          <p:nvPr>
            <p:ph type="dt" sz="half" idx="10"/>
          </p:nvPr>
        </p:nvSpPr>
        <p:spPr/>
        <p:txBody>
          <a:bodyPr/>
          <a:lstStyle/>
          <a:p>
            <a:fld id="{7A8CB1FA-0865-4075-B51F-E3D9489383AA}" type="datetimeFigureOut">
              <a:rPr lang="en-GB" smtClean="0"/>
              <a:t>14/03/2023</a:t>
            </a:fld>
            <a:endParaRPr lang="en-GB"/>
          </a:p>
        </p:txBody>
      </p:sp>
      <p:sp>
        <p:nvSpPr>
          <p:cNvPr id="5" name="Footer Placeholder 4">
            <a:extLst>
              <a:ext uri="{FF2B5EF4-FFF2-40B4-BE49-F238E27FC236}">
                <a16:creationId xmlns:a16="http://schemas.microsoft.com/office/drawing/2014/main" id="{D9F6EB19-C0A0-683B-0AFE-30BC502CDF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AB2EF84-4D00-83F4-B0CA-3AABD29A3E9E}"/>
              </a:ext>
            </a:extLst>
          </p:cNvPr>
          <p:cNvSpPr>
            <a:spLocks noGrp="1"/>
          </p:cNvSpPr>
          <p:nvPr>
            <p:ph type="sldNum" sz="quarter" idx="12"/>
          </p:nvPr>
        </p:nvSpPr>
        <p:spPr/>
        <p:txBody>
          <a:bodyPr/>
          <a:lstStyle/>
          <a:p>
            <a:fld id="{8A8F0BD9-1EEB-4100-AFC2-0EDECEAE958B}" type="slidenum">
              <a:rPr lang="en-GB" smtClean="0"/>
              <a:t>‹#›</a:t>
            </a:fld>
            <a:endParaRPr lang="en-GB"/>
          </a:p>
        </p:txBody>
      </p:sp>
    </p:spTree>
    <p:extLst>
      <p:ext uri="{BB962C8B-B14F-4D97-AF65-F5344CB8AC3E}">
        <p14:creationId xmlns:p14="http://schemas.microsoft.com/office/powerpoint/2010/main" val="3441470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82D15-79E1-B8AC-BB61-E5C7FFBFF94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E77A2A06-F380-E9B9-2DF9-4DEEDDC6B5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23A938C-7157-0C03-0068-054F03C94DA6}"/>
              </a:ext>
            </a:extLst>
          </p:cNvPr>
          <p:cNvSpPr>
            <a:spLocks noGrp="1"/>
          </p:cNvSpPr>
          <p:nvPr>
            <p:ph type="dt" sz="half" idx="10"/>
          </p:nvPr>
        </p:nvSpPr>
        <p:spPr/>
        <p:txBody>
          <a:bodyPr/>
          <a:lstStyle/>
          <a:p>
            <a:fld id="{7A8CB1FA-0865-4075-B51F-E3D9489383AA}" type="datetimeFigureOut">
              <a:rPr lang="en-GB" smtClean="0"/>
              <a:t>14/03/2023</a:t>
            </a:fld>
            <a:endParaRPr lang="en-GB"/>
          </a:p>
        </p:txBody>
      </p:sp>
      <p:sp>
        <p:nvSpPr>
          <p:cNvPr id="5" name="Footer Placeholder 4">
            <a:extLst>
              <a:ext uri="{FF2B5EF4-FFF2-40B4-BE49-F238E27FC236}">
                <a16:creationId xmlns:a16="http://schemas.microsoft.com/office/drawing/2014/main" id="{979F66DC-6A30-2FD4-096A-155CB08929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B226EDF-24FB-858E-9904-AA2C26A2ADAE}"/>
              </a:ext>
            </a:extLst>
          </p:cNvPr>
          <p:cNvSpPr>
            <a:spLocks noGrp="1"/>
          </p:cNvSpPr>
          <p:nvPr>
            <p:ph type="sldNum" sz="quarter" idx="12"/>
          </p:nvPr>
        </p:nvSpPr>
        <p:spPr/>
        <p:txBody>
          <a:bodyPr/>
          <a:lstStyle/>
          <a:p>
            <a:fld id="{8A8F0BD9-1EEB-4100-AFC2-0EDECEAE958B}" type="slidenum">
              <a:rPr lang="en-GB" smtClean="0"/>
              <a:t>‹#›</a:t>
            </a:fld>
            <a:endParaRPr lang="en-GB"/>
          </a:p>
        </p:txBody>
      </p:sp>
    </p:spTree>
    <p:extLst>
      <p:ext uri="{BB962C8B-B14F-4D97-AF65-F5344CB8AC3E}">
        <p14:creationId xmlns:p14="http://schemas.microsoft.com/office/powerpoint/2010/main" val="4158238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4172E-22AC-0181-C7A7-E60F117D0831}"/>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69BC825B-5EAF-90DB-9D8A-01F9AF71695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88F2D212-F14C-618D-DA87-3837BD383C9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2000686F-52CA-6A1C-1B6D-258D1A474DA8}"/>
              </a:ext>
            </a:extLst>
          </p:cNvPr>
          <p:cNvSpPr>
            <a:spLocks noGrp="1"/>
          </p:cNvSpPr>
          <p:nvPr>
            <p:ph type="dt" sz="half" idx="10"/>
          </p:nvPr>
        </p:nvSpPr>
        <p:spPr/>
        <p:txBody>
          <a:bodyPr/>
          <a:lstStyle/>
          <a:p>
            <a:fld id="{7A8CB1FA-0865-4075-B51F-E3D9489383AA}" type="datetimeFigureOut">
              <a:rPr lang="en-GB" smtClean="0"/>
              <a:t>14/03/2023</a:t>
            </a:fld>
            <a:endParaRPr lang="en-GB"/>
          </a:p>
        </p:txBody>
      </p:sp>
      <p:sp>
        <p:nvSpPr>
          <p:cNvPr id="6" name="Footer Placeholder 5">
            <a:extLst>
              <a:ext uri="{FF2B5EF4-FFF2-40B4-BE49-F238E27FC236}">
                <a16:creationId xmlns:a16="http://schemas.microsoft.com/office/drawing/2014/main" id="{5ED2DF19-A0E8-D2C6-5E62-0DE2D63750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9FDA65F-8C0F-85CC-ED8A-A168119851CF}"/>
              </a:ext>
            </a:extLst>
          </p:cNvPr>
          <p:cNvSpPr>
            <a:spLocks noGrp="1"/>
          </p:cNvSpPr>
          <p:nvPr>
            <p:ph type="sldNum" sz="quarter" idx="12"/>
          </p:nvPr>
        </p:nvSpPr>
        <p:spPr/>
        <p:txBody>
          <a:bodyPr/>
          <a:lstStyle/>
          <a:p>
            <a:fld id="{8A8F0BD9-1EEB-4100-AFC2-0EDECEAE958B}" type="slidenum">
              <a:rPr lang="en-GB" smtClean="0"/>
              <a:t>‹#›</a:t>
            </a:fld>
            <a:endParaRPr lang="en-GB"/>
          </a:p>
        </p:txBody>
      </p:sp>
    </p:spTree>
    <p:extLst>
      <p:ext uri="{BB962C8B-B14F-4D97-AF65-F5344CB8AC3E}">
        <p14:creationId xmlns:p14="http://schemas.microsoft.com/office/powerpoint/2010/main" val="186102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655D9-1D13-10C7-5FC8-374AC60BD319}"/>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50C58C17-DAFE-DA55-7484-5795B348E0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27FEA48-E2A3-03E2-398A-25AFFE6ACFE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E5F4310B-8084-6913-7B1A-B8769F8A46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60E2405-7E9A-4A4F-EDDD-93D3F2C3E43B}"/>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D90FC1E6-4EA8-3ED5-C5CE-F5EFC1B377BC}"/>
              </a:ext>
            </a:extLst>
          </p:cNvPr>
          <p:cNvSpPr>
            <a:spLocks noGrp="1"/>
          </p:cNvSpPr>
          <p:nvPr>
            <p:ph type="dt" sz="half" idx="10"/>
          </p:nvPr>
        </p:nvSpPr>
        <p:spPr/>
        <p:txBody>
          <a:bodyPr/>
          <a:lstStyle/>
          <a:p>
            <a:fld id="{7A8CB1FA-0865-4075-B51F-E3D9489383AA}" type="datetimeFigureOut">
              <a:rPr lang="en-GB" smtClean="0"/>
              <a:t>14/03/2023</a:t>
            </a:fld>
            <a:endParaRPr lang="en-GB"/>
          </a:p>
        </p:txBody>
      </p:sp>
      <p:sp>
        <p:nvSpPr>
          <p:cNvPr id="8" name="Footer Placeholder 7">
            <a:extLst>
              <a:ext uri="{FF2B5EF4-FFF2-40B4-BE49-F238E27FC236}">
                <a16:creationId xmlns:a16="http://schemas.microsoft.com/office/drawing/2014/main" id="{6B47644B-EA80-0F5E-17BC-1BEECB78265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88BF4EB-8E51-7333-7523-CBB864CF6395}"/>
              </a:ext>
            </a:extLst>
          </p:cNvPr>
          <p:cNvSpPr>
            <a:spLocks noGrp="1"/>
          </p:cNvSpPr>
          <p:nvPr>
            <p:ph type="sldNum" sz="quarter" idx="12"/>
          </p:nvPr>
        </p:nvSpPr>
        <p:spPr/>
        <p:txBody>
          <a:bodyPr/>
          <a:lstStyle/>
          <a:p>
            <a:fld id="{8A8F0BD9-1EEB-4100-AFC2-0EDECEAE958B}" type="slidenum">
              <a:rPr lang="en-GB" smtClean="0"/>
              <a:t>‹#›</a:t>
            </a:fld>
            <a:endParaRPr lang="en-GB"/>
          </a:p>
        </p:txBody>
      </p:sp>
    </p:spTree>
    <p:extLst>
      <p:ext uri="{BB962C8B-B14F-4D97-AF65-F5344CB8AC3E}">
        <p14:creationId xmlns:p14="http://schemas.microsoft.com/office/powerpoint/2010/main" val="1585568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6188E-0DB3-04CC-4301-DE47F5DDF2E4}"/>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FB5BCDB1-A148-A6F4-E9CE-2531491D3981}"/>
              </a:ext>
            </a:extLst>
          </p:cNvPr>
          <p:cNvSpPr>
            <a:spLocks noGrp="1"/>
          </p:cNvSpPr>
          <p:nvPr>
            <p:ph type="dt" sz="half" idx="10"/>
          </p:nvPr>
        </p:nvSpPr>
        <p:spPr/>
        <p:txBody>
          <a:bodyPr/>
          <a:lstStyle/>
          <a:p>
            <a:fld id="{7A8CB1FA-0865-4075-B51F-E3D9489383AA}" type="datetimeFigureOut">
              <a:rPr lang="en-GB" smtClean="0"/>
              <a:t>14/03/2023</a:t>
            </a:fld>
            <a:endParaRPr lang="en-GB"/>
          </a:p>
        </p:txBody>
      </p:sp>
      <p:sp>
        <p:nvSpPr>
          <p:cNvPr id="4" name="Footer Placeholder 3">
            <a:extLst>
              <a:ext uri="{FF2B5EF4-FFF2-40B4-BE49-F238E27FC236}">
                <a16:creationId xmlns:a16="http://schemas.microsoft.com/office/drawing/2014/main" id="{A56311AC-3A62-3E57-9FD1-06D53324CAB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A2B554A-0683-9AA5-818E-969231F31BDA}"/>
              </a:ext>
            </a:extLst>
          </p:cNvPr>
          <p:cNvSpPr>
            <a:spLocks noGrp="1"/>
          </p:cNvSpPr>
          <p:nvPr>
            <p:ph type="sldNum" sz="quarter" idx="12"/>
          </p:nvPr>
        </p:nvSpPr>
        <p:spPr/>
        <p:txBody>
          <a:bodyPr/>
          <a:lstStyle/>
          <a:p>
            <a:fld id="{8A8F0BD9-1EEB-4100-AFC2-0EDECEAE958B}" type="slidenum">
              <a:rPr lang="en-GB" smtClean="0"/>
              <a:t>‹#›</a:t>
            </a:fld>
            <a:endParaRPr lang="en-GB"/>
          </a:p>
        </p:txBody>
      </p:sp>
    </p:spTree>
    <p:extLst>
      <p:ext uri="{BB962C8B-B14F-4D97-AF65-F5344CB8AC3E}">
        <p14:creationId xmlns:p14="http://schemas.microsoft.com/office/powerpoint/2010/main" val="2471145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33DFEC-1271-75BD-191A-7D70B9FFA6DC}"/>
              </a:ext>
            </a:extLst>
          </p:cNvPr>
          <p:cNvSpPr>
            <a:spLocks noGrp="1"/>
          </p:cNvSpPr>
          <p:nvPr>
            <p:ph type="dt" sz="half" idx="10"/>
          </p:nvPr>
        </p:nvSpPr>
        <p:spPr/>
        <p:txBody>
          <a:bodyPr/>
          <a:lstStyle/>
          <a:p>
            <a:fld id="{7A8CB1FA-0865-4075-B51F-E3D9489383AA}" type="datetimeFigureOut">
              <a:rPr lang="en-GB" smtClean="0"/>
              <a:t>14/03/2023</a:t>
            </a:fld>
            <a:endParaRPr lang="en-GB"/>
          </a:p>
        </p:txBody>
      </p:sp>
      <p:sp>
        <p:nvSpPr>
          <p:cNvPr id="3" name="Footer Placeholder 2">
            <a:extLst>
              <a:ext uri="{FF2B5EF4-FFF2-40B4-BE49-F238E27FC236}">
                <a16:creationId xmlns:a16="http://schemas.microsoft.com/office/drawing/2014/main" id="{EA6B621B-5F41-1575-91B2-CF52482BBA7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6C42821-E3B1-0074-46CC-F9BC7610D0DA}"/>
              </a:ext>
            </a:extLst>
          </p:cNvPr>
          <p:cNvSpPr>
            <a:spLocks noGrp="1"/>
          </p:cNvSpPr>
          <p:nvPr>
            <p:ph type="sldNum" sz="quarter" idx="12"/>
          </p:nvPr>
        </p:nvSpPr>
        <p:spPr/>
        <p:txBody>
          <a:bodyPr/>
          <a:lstStyle/>
          <a:p>
            <a:fld id="{8A8F0BD9-1EEB-4100-AFC2-0EDECEAE958B}" type="slidenum">
              <a:rPr lang="en-GB" smtClean="0"/>
              <a:t>‹#›</a:t>
            </a:fld>
            <a:endParaRPr lang="en-GB"/>
          </a:p>
        </p:txBody>
      </p:sp>
    </p:spTree>
    <p:extLst>
      <p:ext uri="{BB962C8B-B14F-4D97-AF65-F5344CB8AC3E}">
        <p14:creationId xmlns:p14="http://schemas.microsoft.com/office/powerpoint/2010/main" val="3695332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AAD68-A0E7-D36D-C49F-39067FA88C1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E8195153-5BAE-1C9F-C0C6-2AF87DE1EB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B04E5892-71CD-5B95-B88E-FB2309F70B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4D8FD88-0CEE-5BB6-23E0-231D6B3ED0DF}"/>
              </a:ext>
            </a:extLst>
          </p:cNvPr>
          <p:cNvSpPr>
            <a:spLocks noGrp="1"/>
          </p:cNvSpPr>
          <p:nvPr>
            <p:ph type="dt" sz="half" idx="10"/>
          </p:nvPr>
        </p:nvSpPr>
        <p:spPr/>
        <p:txBody>
          <a:bodyPr/>
          <a:lstStyle/>
          <a:p>
            <a:fld id="{7A8CB1FA-0865-4075-B51F-E3D9489383AA}" type="datetimeFigureOut">
              <a:rPr lang="en-GB" smtClean="0"/>
              <a:t>14/03/2023</a:t>
            </a:fld>
            <a:endParaRPr lang="en-GB"/>
          </a:p>
        </p:txBody>
      </p:sp>
      <p:sp>
        <p:nvSpPr>
          <p:cNvPr id="6" name="Footer Placeholder 5">
            <a:extLst>
              <a:ext uri="{FF2B5EF4-FFF2-40B4-BE49-F238E27FC236}">
                <a16:creationId xmlns:a16="http://schemas.microsoft.com/office/drawing/2014/main" id="{285E511A-466D-C099-5481-BB652B1B1D5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13D01BC-7116-A6CF-22D4-C4FFC68C3249}"/>
              </a:ext>
            </a:extLst>
          </p:cNvPr>
          <p:cNvSpPr>
            <a:spLocks noGrp="1"/>
          </p:cNvSpPr>
          <p:nvPr>
            <p:ph type="sldNum" sz="quarter" idx="12"/>
          </p:nvPr>
        </p:nvSpPr>
        <p:spPr/>
        <p:txBody>
          <a:bodyPr/>
          <a:lstStyle/>
          <a:p>
            <a:fld id="{8A8F0BD9-1EEB-4100-AFC2-0EDECEAE958B}" type="slidenum">
              <a:rPr lang="en-GB" smtClean="0"/>
              <a:t>‹#›</a:t>
            </a:fld>
            <a:endParaRPr lang="en-GB"/>
          </a:p>
        </p:txBody>
      </p:sp>
    </p:spTree>
    <p:extLst>
      <p:ext uri="{BB962C8B-B14F-4D97-AF65-F5344CB8AC3E}">
        <p14:creationId xmlns:p14="http://schemas.microsoft.com/office/powerpoint/2010/main" val="4117778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019D9-AD96-88F2-199D-CC5410140CC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08FAE8FF-32B5-7AF8-2659-B8961D422A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02839BB-D192-73C4-73D2-08FDC9CC7F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6972DA3-20F1-5F24-7F54-9F803AADE152}"/>
              </a:ext>
            </a:extLst>
          </p:cNvPr>
          <p:cNvSpPr>
            <a:spLocks noGrp="1"/>
          </p:cNvSpPr>
          <p:nvPr>
            <p:ph type="dt" sz="half" idx="10"/>
          </p:nvPr>
        </p:nvSpPr>
        <p:spPr/>
        <p:txBody>
          <a:bodyPr/>
          <a:lstStyle/>
          <a:p>
            <a:fld id="{7A8CB1FA-0865-4075-B51F-E3D9489383AA}" type="datetimeFigureOut">
              <a:rPr lang="en-GB" smtClean="0"/>
              <a:t>14/03/2023</a:t>
            </a:fld>
            <a:endParaRPr lang="en-GB"/>
          </a:p>
        </p:txBody>
      </p:sp>
      <p:sp>
        <p:nvSpPr>
          <p:cNvPr id="6" name="Footer Placeholder 5">
            <a:extLst>
              <a:ext uri="{FF2B5EF4-FFF2-40B4-BE49-F238E27FC236}">
                <a16:creationId xmlns:a16="http://schemas.microsoft.com/office/drawing/2014/main" id="{E49900CD-0E60-997C-6A12-75AA5ADED6E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A92C07F-1347-6533-67F5-173A88C271B0}"/>
              </a:ext>
            </a:extLst>
          </p:cNvPr>
          <p:cNvSpPr>
            <a:spLocks noGrp="1"/>
          </p:cNvSpPr>
          <p:nvPr>
            <p:ph type="sldNum" sz="quarter" idx="12"/>
          </p:nvPr>
        </p:nvSpPr>
        <p:spPr/>
        <p:txBody>
          <a:bodyPr/>
          <a:lstStyle/>
          <a:p>
            <a:fld id="{8A8F0BD9-1EEB-4100-AFC2-0EDECEAE958B}" type="slidenum">
              <a:rPr lang="en-GB" smtClean="0"/>
              <a:t>‹#›</a:t>
            </a:fld>
            <a:endParaRPr lang="en-GB"/>
          </a:p>
        </p:txBody>
      </p:sp>
    </p:spTree>
    <p:extLst>
      <p:ext uri="{BB962C8B-B14F-4D97-AF65-F5344CB8AC3E}">
        <p14:creationId xmlns:p14="http://schemas.microsoft.com/office/powerpoint/2010/main" val="1704531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5E7ED2-C84C-69D6-3883-7AE8951D29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6B2E93C7-EA2E-D598-6B77-F556A06C49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1618301-462F-35FF-B239-182715A0FD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CB1FA-0865-4075-B51F-E3D9489383AA}" type="datetimeFigureOut">
              <a:rPr lang="en-GB" smtClean="0"/>
              <a:t>14/03/2023</a:t>
            </a:fld>
            <a:endParaRPr lang="en-GB"/>
          </a:p>
        </p:txBody>
      </p:sp>
      <p:sp>
        <p:nvSpPr>
          <p:cNvPr id="5" name="Footer Placeholder 4">
            <a:extLst>
              <a:ext uri="{FF2B5EF4-FFF2-40B4-BE49-F238E27FC236}">
                <a16:creationId xmlns:a16="http://schemas.microsoft.com/office/drawing/2014/main" id="{F3F4FD28-1519-494B-424C-0AD836B6C1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9AF76A1-3102-262B-145C-01351E1BED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8F0BD9-1EEB-4100-AFC2-0EDECEAE958B}" type="slidenum">
              <a:rPr lang="en-GB" smtClean="0"/>
              <a:t>‹#›</a:t>
            </a:fld>
            <a:endParaRPr lang="en-GB"/>
          </a:p>
        </p:txBody>
      </p:sp>
    </p:spTree>
    <p:extLst>
      <p:ext uri="{BB962C8B-B14F-4D97-AF65-F5344CB8AC3E}">
        <p14:creationId xmlns:p14="http://schemas.microsoft.com/office/powerpoint/2010/main" val="22988649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consult.gov.scot/national-performance-framework-unit/call-for-evidence/" TargetMode="External"/><Relationship Id="rId4" Type="http://schemas.openxmlformats.org/officeDocument/2006/relationships/hyperlink" Target="https://consult.gov.scot/national-performance-framework-unit/review-of-the-npf/"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consult.gov.scot/national-performance-framework-unit/call-for-evidence/" TargetMode="External"/><Relationship Id="rId2" Type="http://schemas.openxmlformats.org/officeDocument/2006/relationships/hyperlink" Target="https://consult.gov.scot/national-performance-framework-unit/review-of-the-npf/"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mailto:nationalperformance@gov.scot"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it.ly/3mLypqp"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bit.ly/405GLaF"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FE42BFB-539F-FE3A-00E7-726E250EB33D}"/>
              </a:ext>
            </a:extLst>
          </p:cNvPr>
          <p:cNvSpPr txBox="1"/>
          <p:nvPr/>
        </p:nvSpPr>
        <p:spPr>
          <a:xfrm>
            <a:off x="2182057" y="1721946"/>
            <a:ext cx="7827885" cy="1138773"/>
          </a:xfrm>
          <a:prstGeom prst="rect">
            <a:avLst/>
          </a:prstGeom>
          <a:noFill/>
        </p:spPr>
        <p:txBody>
          <a:bodyPr wrap="square">
            <a:spAutoFit/>
          </a:bodyPr>
          <a:lstStyle/>
          <a:p>
            <a:pPr algn="ctr"/>
            <a:r>
              <a:rPr lang="en-GB" sz="4000" b="1"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National Outcomes review 2023 </a:t>
            </a:r>
            <a:endParaRPr lang="en-GB" dirty="0">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en-GB" sz="2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Communications pack</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6CE1F4CD-5514-0AF8-8CFD-5BB6D551BFA5}"/>
              </a:ext>
            </a:extLst>
          </p:cNvPr>
          <p:cNvSpPr txBox="1"/>
          <p:nvPr/>
        </p:nvSpPr>
        <p:spPr>
          <a:xfrm>
            <a:off x="531223" y="3935726"/>
            <a:ext cx="11129554" cy="707886"/>
          </a:xfrm>
          <a:prstGeom prst="rect">
            <a:avLst/>
          </a:prstGeom>
          <a:noFill/>
        </p:spPr>
        <p:txBody>
          <a:bodyPr wrap="square">
            <a:spAutoFit/>
          </a:bodyPr>
          <a:lstStyle/>
          <a:p>
            <a:pPr algn="ctr"/>
            <a:r>
              <a:rPr lang="en-GB" sz="20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This pack contains essential information on the 2023 National Outcomes review and sample text and graphics to use when promoting the written consultation and call for evidence.</a:t>
            </a:r>
            <a:endParaRPr lang="en-GB" sz="2000" dirty="0">
              <a:solidFill>
                <a:srgbClr val="333333"/>
              </a:solidFill>
              <a:latin typeface="Arial" panose="020B0604020202020204" pitchFamily="34" charset="0"/>
              <a:ea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3E313545-AAB8-D917-ABFF-FB7B74C9B1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75375" y="6067424"/>
            <a:ext cx="1885402" cy="280083"/>
          </a:xfrm>
          <a:prstGeom prst="rect">
            <a:avLst/>
          </a:prstGeom>
        </p:spPr>
      </p:pic>
      <p:pic>
        <p:nvPicPr>
          <p:cNvPr id="4" name="Picture 3" descr="Text&#10;&#10;Description automatically generated">
            <a:extLst>
              <a:ext uri="{FF2B5EF4-FFF2-40B4-BE49-F238E27FC236}">
                <a16:creationId xmlns:a16="http://schemas.microsoft.com/office/drawing/2014/main" id="{D988C9F3-70F2-D010-CFB2-FCE676F0DB0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1223" y="5788736"/>
            <a:ext cx="1470004" cy="557376"/>
          </a:xfrm>
          <a:prstGeom prst="rect">
            <a:avLst/>
          </a:prstGeom>
        </p:spPr>
      </p:pic>
    </p:spTree>
    <p:extLst>
      <p:ext uri="{BB962C8B-B14F-4D97-AF65-F5344CB8AC3E}">
        <p14:creationId xmlns:p14="http://schemas.microsoft.com/office/powerpoint/2010/main" val="1361446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8D8B890-37EC-7E37-3235-15FF28792ADF}"/>
              </a:ext>
            </a:extLst>
          </p:cNvPr>
          <p:cNvSpPr txBox="1"/>
          <p:nvPr/>
        </p:nvSpPr>
        <p:spPr>
          <a:xfrm>
            <a:off x="531223" y="511888"/>
            <a:ext cx="11129554" cy="1323439"/>
          </a:xfrm>
          <a:prstGeom prst="rect">
            <a:avLst/>
          </a:prstGeom>
          <a:noFill/>
        </p:spPr>
        <p:txBody>
          <a:bodyPr wrap="square">
            <a:spAutoFit/>
          </a:bodyPr>
          <a:lstStyle/>
          <a:p>
            <a:r>
              <a:rPr lang="en-GB" sz="4000" b="1"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Contents</a:t>
            </a:r>
          </a:p>
          <a:p>
            <a:pPr algn="ctr"/>
            <a:endParaRPr lang="en-GB" sz="4000" b="1" dirty="0">
              <a:solidFill>
                <a:srgbClr val="333333"/>
              </a:solidFill>
              <a:latin typeface="Arial" panose="020B0604020202020204" pitchFamily="34" charset="0"/>
              <a:ea typeface="Times New Roman" panose="02020603050405020304" pitchFamily="18" charset="0"/>
              <a:cs typeface="Times New Roman" panose="02020603050405020304" pitchFamily="18" charset="0"/>
            </a:endParaRPr>
          </a:p>
        </p:txBody>
      </p:sp>
      <p:pic>
        <p:nvPicPr>
          <p:cNvPr id="7" name="Picture 6">
            <a:extLst>
              <a:ext uri="{FF2B5EF4-FFF2-40B4-BE49-F238E27FC236}">
                <a16:creationId xmlns:a16="http://schemas.microsoft.com/office/drawing/2014/main" id="{C149E06B-E998-32D2-D2A0-7B18A5D7E6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75375" y="6067424"/>
            <a:ext cx="1885402" cy="280083"/>
          </a:xfrm>
          <a:prstGeom prst="rect">
            <a:avLst/>
          </a:prstGeom>
        </p:spPr>
      </p:pic>
      <p:pic>
        <p:nvPicPr>
          <p:cNvPr id="8" name="Picture 7" descr="Text&#10;&#10;Description automatically generated">
            <a:extLst>
              <a:ext uri="{FF2B5EF4-FFF2-40B4-BE49-F238E27FC236}">
                <a16:creationId xmlns:a16="http://schemas.microsoft.com/office/drawing/2014/main" id="{E7DF2A3A-BF43-18B2-7BD1-39B86AF417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1223" y="5788736"/>
            <a:ext cx="1470004" cy="557376"/>
          </a:xfrm>
          <a:prstGeom prst="rect">
            <a:avLst/>
          </a:prstGeom>
        </p:spPr>
      </p:pic>
      <p:graphicFrame>
        <p:nvGraphicFramePr>
          <p:cNvPr id="2" name="Table 2">
            <a:extLst>
              <a:ext uri="{FF2B5EF4-FFF2-40B4-BE49-F238E27FC236}">
                <a16:creationId xmlns:a16="http://schemas.microsoft.com/office/drawing/2014/main" id="{CC047FBE-4663-C9AA-D9CE-532928C667F3}"/>
              </a:ext>
            </a:extLst>
          </p:cNvPr>
          <p:cNvGraphicFramePr>
            <a:graphicFrameLocks noGrp="1"/>
          </p:cNvGraphicFramePr>
          <p:nvPr>
            <p:extLst>
              <p:ext uri="{D42A27DB-BD31-4B8C-83A1-F6EECF244321}">
                <p14:modId xmlns:p14="http://schemas.microsoft.com/office/powerpoint/2010/main" val="3451408842"/>
              </p:ext>
            </p:extLst>
          </p:nvPr>
        </p:nvGraphicFramePr>
        <p:xfrm>
          <a:off x="641350" y="1643380"/>
          <a:ext cx="10331450" cy="3200400"/>
        </p:xfrm>
        <a:graphic>
          <a:graphicData uri="http://schemas.openxmlformats.org/drawingml/2006/table">
            <a:tbl>
              <a:tblPr firstRow="1" bandRow="1">
                <a:tableStyleId>{5C22544A-7EE6-4342-B048-85BDC9FD1C3A}</a:tableStyleId>
              </a:tblPr>
              <a:tblGrid>
                <a:gridCol w="8129509">
                  <a:extLst>
                    <a:ext uri="{9D8B030D-6E8A-4147-A177-3AD203B41FA5}">
                      <a16:colId xmlns:a16="http://schemas.microsoft.com/office/drawing/2014/main" val="3463864459"/>
                    </a:ext>
                  </a:extLst>
                </a:gridCol>
                <a:gridCol w="2201941">
                  <a:extLst>
                    <a:ext uri="{9D8B030D-6E8A-4147-A177-3AD203B41FA5}">
                      <a16:colId xmlns:a16="http://schemas.microsoft.com/office/drawing/2014/main" val="2809126954"/>
                    </a:ext>
                  </a:extLst>
                </a:gridCol>
              </a:tblGrid>
              <a:tr h="370840">
                <a:tc>
                  <a:txBody>
                    <a:bodyPr/>
                    <a:lstStyle/>
                    <a:p>
                      <a:r>
                        <a:rPr lang="en-GB" sz="2400" dirty="0"/>
                        <a:t>Topic</a:t>
                      </a:r>
                    </a:p>
                  </a:txBody>
                  <a:tcPr/>
                </a:tc>
                <a:tc>
                  <a:txBody>
                    <a:bodyPr/>
                    <a:lstStyle/>
                    <a:p>
                      <a:r>
                        <a:rPr lang="en-GB" sz="2400" dirty="0"/>
                        <a:t>Slide</a:t>
                      </a:r>
                    </a:p>
                  </a:txBody>
                  <a:tcPr/>
                </a:tc>
                <a:extLst>
                  <a:ext uri="{0D108BD9-81ED-4DB2-BD59-A6C34878D82A}">
                    <a16:rowId xmlns:a16="http://schemas.microsoft.com/office/drawing/2014/main" val="644534080"/>
                  </a:ext>
                </a:extLst>
              </a:tr>
              <a:tr h="370840">
                <a:tc>
                  <a:txBody>
                    <a:bodyPr/>
                    <a:lstStyle/>
                    <a:p>
                      <a:r>
                        <a:rPr lang="en-GB" sz="2400" dirty="0"/>
                        <a:t>Introduction</a:t>
                      </a:r>
                    </a:p>
                  </a:txBody>
                  <a:tcPr/>
                </a:tc>
                <a:tc>
                  <a:txBody>
                    <a:bodyPr/>
                    <a:lstStyle/>
                    <a:p>
                      <a:r>
                        <a:rPr lang="en-GB" sz="2400" dirty="0"/>
                        <a:t>Slide 3</a:t>
                      </a:r>
                    </a:p>
                  </a:txBody>
                  <a:tcPr/>
                </a:tc>
                <a:extLst>
                  <a:ext uri="{0D108BD9-81ED-4DB2-BD59-A6C34878D82A}">
                    <a16:rowId xmlns:a16="http://schemas.microsoft.com/office/drawing/2014/main" val="328530080"/>
                  </a:ext>
                </a:extLst>
              </a:tr>
              <a:tr h="370840">
                <a:tc>
                  <a:txBody>
                    <a:bodyPr/>
                    <a:lstStyle/>
                    <a:p>
                      <a:r>
                        <a:rPr lang="en-GB" sz="2400" dirty="0"/>
                        <a:t>Timeline</a:t>
                      </a:r>
                    </a:p>
                  </a:txBody>
                  <a:tcPr/>
                </a:tc>
                <a:tc>
                  <a:txBody>
                    <a:bodyPr/>
                    <a:lstStyle/>
                    <a:p>
                      <a:r>
                        <a:rPr lang="en-GB" sz="2400" dirty="0"/>
                        <a:t>Slide 4</a:t>
                      </a:r>
                    </a:p>
                  </a:txBody>
                  <a:tcPr/>
                </a:tc>
                <a:extLst>
                  <a:ext uri="{0D108BD9-81ED-4DB2-BD59-A6C34878D82A}">
                    <a16:rowId xmlns:a16="http://schemas.microsoft.com/office/drawing/2014/main" val="1597210796"/>
                  </a:ext>
                </a:extLst>
              </a:tr>
              <a:tr h="370840">
                <a:tc>
                  <a:txBody>
                    <a:bodyPr/>
                    <a:lstStyle/>
                    <a:p>
                      <a:r>
                        <a:rPr lang="en-GB" sz="2400" dirty="0"/>
                        <a:t>How to respond</a:t>
                      </a:r>
                    </a:p>
                  </a:txBody>
                  <a:tcPr/>
                </a:tc>
                <a:tc>
                  <a:txBody>
                    <a:bodyPr/>
                    <a:lstStyle/>
                    <a:p>
                      <a:r>
                        <a:rPr lang="en-GB" sz="2400" dirty="0"/>
                        <a:t>Slide 5</a:t>
                      </a:r>
                    </a:p>
                  </a:txBody>
                  <a:tcPr/>
                </a:tc>
                <a:extLst>
                  <a:ext uri="{0D108BD9-81ED-4DB2-BD59-A6C34878D82A}">
                    <a16:rowId xmlns:a16="http://schemas.microsoft.com/office/drawing/2014/main" val="4112621932"/>
                  </a:ext>
                </a:extLst>
              </a:tr>
              <a:tr h="370840">
                <a:tc>
                  <a:txBody>
                    <a:bodyPr/>
                    <a:lstStyle/>
                    <a:p>
                      <a:r>
                        <a:rPr lang="en-GB" sz="2400" dirty="0"/>
                        <a:t>Example promotional text – consultation</a:t>
                      </a:r>
                    </a:p>
                  </a:txBody>
                  <a:tcPr/>
                </a:tc>
                <a:tc>
                  <a:txBody>
                    <a:bodyPr/>
                    <a:lstStyle/>
                    <a:p>
                      <a:r>
                        <a:rPr lang="en-GB" sz="2400" dirty="0"/>
                        <a:t>Slide 6</a:t>
                      </a:r>
                    </a:p>
                  </a:txBody>
                  <a:tcPr/>
                </a:tc>
                <a:extLst>
                  <a:ext uri="{0D108BD9-81ED-4DB2-BD59-A6C34878D82A}">
                    <a16:rowId xmlns:a16="http://schemas.microsoft.com/office/drawing/2014/main" val="1788247996"/>
                  </a:ext>
                </a:extLst>
              </a:tr>
              <a:tr h="370840">
                <a:tc>
                  <a:txBody>
                    <a:bodyPr/>
                    <a:lstStyle/>
                    <a:p>
                      <a:r>
                        <a:rPr lang="en-GB" sz="2400" dirty="0"/>
                        <a:t>Example promotional text – call for evidence</a:t>
                      </a:r>
                    </a:p>
                  </a:txBody>
                  <a:tcPr/>
                </a:tc>
                <a:tc>
                  <a:txBody>
                    <a:bodyPr/>
                    <a:lstStyle/>
                    <a:p>
                      <a:r>
                        <a:rPr lang="en-GB" sz="2400" dirty="0"/>
                        <a:t>Slide 7</a:t>
                      </a:r>
                    </a:p>
                  </a:txBody>
                  <a:tcPr/>
                </a:tc>
                <a:extLst>
                  <a:ext uri="{0D108BD9-81ED-4DB2-BD59-A6C34878D82A}">
                    <a16:rowId xmlns:a16="http://schemas.microsoft.com/office/drawing/2014/main" val="3763427041"/>
                  </a:ext>
                </a:extLst>
              </a:tr>
              <a:tr h="370840">
                <a:tc>
                  <a:txBody>
                    <a:bodyPr/>
                    <a:lstStyle/>
                    <a:p>
                      <a:r>
                        <a:rPr lang="en-GB" sz="2400" dirty="0"/>
                        <a:t>Graphics - Twitter</a:t>
                      </a:r>
                    </a:p>
                  </a:txBody>
                  <a:tcPr/>
                </a:tc>
                <a:tc>
                  <a:txBody>
                    <a:bodyPr/>
                    <a:lstStyle/>
                    <a:p>
                      <a:r>
                        <a:rPr lang="en-GB" sz="2400" dirty="0"/>
                        <a:t>Slide 8</a:t>
                      </a:r>
                    </a:p>
                  </a:txBody>
                  <a:tcPr/>
                </a:tc>
                <a:extLst>
                  <a:ext uri="{0D108BD9-81ED-4DB2-BD59-A6C34878D82A}">
                    <a16:rowId xmlns:a16="http://schemas.microsoft.com/office/drawing/2014/main" val="1523915501"/>
                  </a:ext>
                </a:extLst>
              </a:tr>
            </a:tbl>
          </a:graphicData>
        </a:graphic>
      </p:graphicFrame>
    </p:spTree>
    <p:extLst>
      <p:ext uri="{BB962C8B-B14F-4D97-AF65-F5344CB8AC3E}">
        <p14:creationId xmlns:p14="http://schemas.microsoft.com/office/powerpoint/2010/main" val="1910578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6614C5A-5D3A-3B47-0D42-F9F45B7173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75375" y="6067424"/>
            <a:ext cx="1885402" cy="280083"/>
          </a:xfrm>
          <a:prstGeom prst="rect">
            <a:avLst/>
          </a:prstGeom>
        </p:spPr>
      </p:pic>
      <p:pic>
        <p:nvPicPr>
          <p:cNvPr id="7" name="Picture 6" descr="Text&#10;&#10;Description automatically generated">
            <a:extLst>
              <a:ext uri="{FF2B5EF4-FFF2-40B4-BE49-F238E27FC236}">
                <a16:creationId xmlns:a16="http://schemas.microsoft.com/office/drawing/2014/main" id="{4AF7463F-099A-03A6-F49C-DB49E4F9E5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1223" y="5788736"/>
            <a:ext cx="1470004" cy="557376"/>
          </a:xfrm>
          <a:prstGeom prst="rect">
            <a:avLst/>
          </a:prstGeom>
        </p:spPr>
      </p:pic>
      <p:sp>
        <p:nvSpPr>
          <p:cNvPr id="9" name="TextBox 8">
            <a:extLst>
              <a:ext uri="{FF2B5EF4-FFF2-40B4-BE49-F238E27FC236}">
                <a16:creationId xmlns:a16="http://schemas.microsoft.com/office/drawing/2014/main" id="{60BB8C98-4320-576A-E3EE-1709D8673C69}"/>
              </a:ext>
            </a:extLst>
          </p:cNvPr>
          <p:cNvSpPr txBox="1"/>
          <p:nvPr/>
        </p:nvSpPr>
        <p:spPr>
          <a:xfrm>
            <a:off x="531223" y="511888"/>
            <a:ext cx="11129554" cy="5386090"/>
          </a:xfrm>
          <a:prstGeom prst="rect">
            <a:avLst/>
          </a:prstGeom>
          <a:noFill/>
        </p:spPr>
        <p:txBody>
          <a:bodyPr wrap="square">
            <a:spAutoFit/>
          </a:bodyPr>
          <a:lstStyle/>
          <a:p>
            <a:r>
              <a:rPr lang="en-GB" sz="4000" b="1"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Introduction</a:t>
            </a:r>
          </a:p>
          <a:p>
            <a:pPr algn="ctr"/>
            <a:endParaRPr lang="en-GB" sz="4000" b="1" dirty="0">
              <a:solidFill>
                <a:srgbClr val="333333"/>
              </a:solidFill>
              <a:latin typeface="Arial" panose="020B0604020202020204" pitchFamily="34" charset="0"/>
              <a:ea typeface="Times New Roman" panose="02020603050405020304" pitchFamily="18" charset="0"/>
              <a:cs typeface="Times New Roman" panose="02020603050405020304" pitchFamily="18" charset="0"/>
            </a:endParaRPr>
          </a:p>
          <a:p>
            <a:r>
              <a:rPr lang="en-GB" sz="20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The Community Empowerment (Scotland) Act 2015 requires that Scotland’s National Outcomes </a:t>
            </a:r>
            <a:r>
              <a:rPr lang="en-GB" sz="20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are reviewed every five years. </a:t>
            </a:r>
          </a:p>
          <a:p>
            <a:endParaRPr lang="en-GB" sz="2000" dirty="0">
              <a:solidFill>
                <a:srgbClr val="333333"/>
              </a:solidFill>
              <a:latin typeface="Arial" panose="020B0604020202020204" pitchFamily="34" charset="0"/>
              <a:ea typeface="Times New Roman" panose="02020603050405020304" pitchFamily="18" charset="0"/>
              <a:cs typeface="Times New Roman" panose="02020603050405020304" pitchFamily="18" charset="0"/>
            </a:endParaRPr>
          </a:p>
          <a:p>
            <a:r>
              <a:rPr lang="en-GB" sz="20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The current National Performance Framework (NPF) was published in 2018, meaning the next review of the National Outcomes must begin in 2023.</a:t>
            </a:r>
          </a:p>
          <a:p>
            <a:endParaRPr lang="en-GB" sz="2000" dirty="0">
              <a:solidFill>
                <a:srgbClr val="333333"/>
              </a:solidFill>
              <a:latin typeface="Arial" panose="020B0604020202020204" pitchFamily="34" charset="0"/>
              <a:ea typeface="Times New Roman" panose="02020603050405020304" pitchFamily="18" charset="0"/>
              <a:cs typeface="Times New Roman" panose="02020603050405020304" pitchFamily="18" charset="0"/>
            </a:endParaRPr>
          </a:p>
          <a:p>
            <a:r>
              <a:rPr lang="en-GB" sz="20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The 2023 National Outcomes review will have three parts:</a:t>
            </a:r>
          </a:p>
          <a:p>
            <a:endParaRPr lang="en-GB" sz="2000" dirty="0">
              <a:solidFill>
                <a:srgbClr val="333333"/>
              </a:solidFill>
              <a:latin typeface="Arial" panose="020B0604020202020204" pitchFamily="34" charset="0"/>
              <a:ea typeface="Times New Roman" panose="02020603050405020304" pitchFamily="18" charset="0"/>
              <a:cs typeface="Times New Roman" panose="02020603050405020304" pitchFamily="18" charset="0"/>
            </a:endParaRPr>
          </a:p>
          <a:p>
            <a:pPr marL="457200" indent="-457200">
              <a:buAutoNum type="arabicPeriod"/>
            </a:pPr>
            <a:r>
              <a:rPr lang="en-GB" sz="20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Desk-based research, including a review of previous consultation exercises</a:t>
            </a:r>
          </a:p>
          <a:p>
            <a:pPr marL="457200" indent="-457200">
              <a:buAutoNum type="arabicPeriod"/>
            </a:pPr>
            <a:r>
              <a:rPr lang="en-GB" sz="20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A </a:t>
            </a:r>
            <a:r>
              <a:rPr lang="en-GB" sz="2000" dirty="0">
                <a:solidFill>
                  <a:srgbClr val="333333"/>
                </a:solidFill>
                <a:latin typeface="Arial" panose="020B0604020202020204" pitchFamily="34" charset="0"/>
                <a:ea typeface="Times New Roman" panose="02020603050405020304" pitchFamily="18" charset="0"/>
                <a:cs typeface="Times New Roman" panose="02020603050405020304" pitchFamily="18" charset="0"/>
                <a:hlinkClick r:id="rId4"/>
              </a:rPr>
              <a:t>written consultation</a:t>
            </a:r>
            <a:r>
              <a:rPr lang="en-GB" sz="20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 for members of the public on consult.gov.scot</a:t>
            </a:r>
          </a:p>
          <a:p>
            <a:pPr marL="457200" indent="-457200">
              <a:buAutoNum type="arabicPeriod"/>
            </a:pPr>
            <a:r>
              <a:rPr lang="en-GB" sz="20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A </a:t>
            </a:r>
            <a:r>
              <a:rPr lang="en-GB" sz="2000" dirty="0">
                <a:solidFill>
                  <a:srgbClr val="333333"/>
                </a:solidFill>
                <a:latin typeface="Arial" panose="020B0604020202020204" pitchFamily="34" charset="0"/>
                <a:ea typeface="Times New Roman" panose="02020603050405020304" pitchFamily="18" charset="0"/>
                <a:cs typeface="Times New Roman" panose="02020603050405020304" pitchFamily="18" charset="0"/>
                <a:hlinkClick r:id="rId5"/>
              </a:rPr>
              <a:t>call for evidence</a:t>
            </a:r>
            <a:r>
              <a:rPr lang="en-GB" sz="20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 from civil society groups</a:t>
            </a:r>
          </a:p>
          <a:p>
            <a:endParaRPr lang="en-GB" sz="24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endParaRPr>
          </a:p>
          <a:p>
            <a:endParaRPr lang="en-GB" sz="20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7346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8D8B890-37EC-7E37-3235-15FF28792ADF}"/>
              </a:ext>
            </a:extLst>
          </p:cNvPr>
          <p:cNvSpPr txBox="1"/>
          <p:nvPr/>
        </p:nvSpPr>
        <p:spPr>
          <a:xfrm>
            <a:off x="531223" y="511888"/>
            <a:ext cx="11129554" cy="4401205"/>
          </a:xfrm>
          <a:prstGeom prst="rect">
            <a:avLst/>
          </a:prstGeom>
          <a:noFill/>
        </p:spPr>
        <p:txBody>
          <a:bodyPr wrap="square">
            <a:spAutoFit/>
          </a:bodyPr>
          <a:lstStyle/>
          <a:p>
            <a:r>
              <a:rPr lang="en-GB" sz="4000" b="1"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Timeline</a:t>
            </a:r>
          </a:p>
          <a:p>
            <a:pPr algn="ctr"/>
            <a:endParaRPr lang="en-GB" sz="4000" b="1" dirty="0">
              <a:solidFill>
                <a:srgbClr val="333333"/>
              </a:solidFill>
              <a:latin typeface="Arial" panose="020B0604020202020204" pitchFamily="34" charset="0"/>
              <a:ea typeface="Times New Roman" panose="02020603050405020304" pitchFamily="18" charset="0"/>
              <a:cs typeface="Times New Roman" panose="02020603050405020304" pitchFamily="18" charset="0"/>
            </a:endParaRPr>
          </a:p>
          <a:p>
            <a:r>
              <a:rPr lang="en-GB" sz="20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The written consultation and call for evidence will open on 14 March 2023 and close on 5 June 2023.</a:t>
            </a:r>
          </a:p>
          <a:p>
            <a:endParaRPr lang="en-GB" sz="2000" dirty="0">
              <a:solidFill>
                <a:srgbClr val="333333"/>
              </a:solidFill>
              <a:latin typeface="Arial" panose="020B0604020202020204" pitchFamily="34" charset="0"/>
              <a:ea typeface="Times New Roman" panose="02020603050405020304" pitchFamily="18" charset="0"/>
              <a:cs typeface="Times New Roman" panose="02020603050405020304" pitchFamily="18" charset="0"/>
            </a:endParaRPr>
          </a:p>
          <a:p>
            <a:r>
              <a:rPr lang="en-GB" sz="20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Officials started desk-based research in 2022, which will continue through the consultation period. This includes a review of previous public engagement exercises and Community Action Plans.</a:t>
            </a:r>
          </a:p>
          <a:p>
            <a:endParaRPr lang="en-GB" sz="2000" dirty="0">
              <a:solidFill>
                <a:srgbClr val="333333"/>
              </a:solidFill>
              <a:latin typeface="Arial" panose="020B0604020202020204" pitchFamily="34" charset="0"/>
              <a:ea typeface="Times New Roman" panose="02020603050405020304" pitchFamily="18" charset="0"/>
              <a:cs typeface="Times New Roman" panose="02020603050405020304" pitchFamily="18" charset="0"/>
            </a:endParaRPr>
          </a:p>
          <a:p>
            <a:r>
              <a:rPr lang="en-GB" sz="20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After 5 June, all evidence will be analysed and, where permission has been given to do so, published. The Scottish Government intends to present its proposed changes to the National Outcomes to Parliament by the end of 2023.</a:t>
            </a:r>
            <a:endParaRPr lang="en-GB" sz="20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endParaRPr>
          </a:p>
        </p:txBody>
      </p:sp>
      <p:pic>
        <p:nvPicPr>
          <p:cNvPr id="7" name="Picture 6">
            <a:extLst>
              <a:ext uri="{FF2B5EF4-FFF2-40B4-BE49-F238E27FC236}">
                <a16:creationId xmlns:a16="http://schemas.microsoft.com/office/drawing/2014/main" id="{C149E06B-E998-32D2-D2A0-7B18A5D7E6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75375" y="6067424"/>
            <a:ext cx="1885402" cy="280083"/>
          </a:xfrm>
          <a:prstGeom prst="rect">
            <a:avLst/>
          </a:prstGeom>
        </p:spPr>
      </p:pic>
      <p:pic>
        <p:nvPicPr>
          <p:cNvPr id="8" name="Picture 7" descr="Text&#10;&#10;Description automatically generated">
            <a:extLst>
              <a:ext uri="{FF2B5EF4-FFF2-40B4-BE49-F238E27FC236}">
                <a16:creationId xmlns:a16="http://schemas.microsoft.com/office/drawing/2014/main" id="{E7DF2A3A-BF43-18B2-7BD1-39B86AF417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1223" y="5788736"/>
            <a:ext cx="1470004" cy="557376"/>
          </a:xfrm>
          <a:prstGeom prst="rect">
            <a:avLst/>
          </a:prstGeom>
        </p:spPr>
      </p:pic>
    </p:spTree>
    <p:extLst>
      <p:ext uri="{BB962C8B-B14F-4D97-AF65-F5344CB8AC3E}">
        <p14:creationId xmlns:p14="http://schemas.microsoft.com/office/powerpoint/2010/main" val="349515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01E317-F0CF-606A-F508-C8BD92AB4A06}"/>
              </a:ext>
            </a:extLst>
          </p:cNvPr>
          <p:cNvSpPr txBox="1"/>
          <p:nvPr/>
        </p:nvSpPr>
        <p:spPr>
          <a:xfrm>
            <a:off x="531223" y="511888"/>
            <a:ext cx="11129554" cy="4770537"/>
          </a:xfrm>
          <a:prstGeom prst="rect">
            <a:avLst/>
          </a:prstGeom>
          <a:noFill/>
        </p:spPr>
        <p:txBody>
          <a:bodyPr wrap="square">
            <a:spAutoFit/>
          </a:bodyPr>
          <a:lstStyle/>
          <a:p>
            <a:r>
              <a:rPr lang="en-GB" sz="4000" b="1"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How to respond</a:t>
            </a:r>
          </a:p>
          <a:p>
            <a:endParaRPr lang="en-GB" sz="4000" b="1" dirty="0">
              <a:solidFill>
                <a:srgbClr val="333333"/>
              </a:solidFill>
              <a:latin typeface="Arial" panose="020B0604020202020204" pitchFamily="34" charset="0"/>
              <a:ea typeface="Times New Roman" panose="02020603050405020304" pitchFamily="18" charset="0"/>
              <a:cs typeface="Times New Roman" panose="02020603050405020304" pitchFamily="18" charset="0"/>
            </a:endParaRPr>
          </a:p>
          <a:p>
            <a:r>
              <a:rPr lang="en-GB" sz="20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The easiest and fastest way to complete the </a:t>
            </a:r>
            <a:r>
              <a:rPr lang="en-GB" sz="2000" dirty="0">
                <a:solidFill>
                  <a:srgbClr val="333333"/>
                </a:solidFill>
                <a:latin typeface="Arial" panose="020B0604020202020204" pitchFamily="34" charset="0"/>
                <a:ea typeface="Times New Roman" panose="02020603050405020304" pitchFamily="18" charset="0"/>
                <a:cs typeface="Times New Roman" panose="02020603050405020304" pitchFamily="18" charset="0"/>
                <a:hlinkClick r:id="rId2"/>
              </a:rPr>
              <a:t>written consultation</a:t>
            </a:r>
            <a:r>
              <a:rPr lang="en-GB" sz="20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 is via consult.gov.scot, but people who are unable to respond this way can post a completed consultation form to:</a:t>
            </a:r>
          </a:p>
          <a:p>
            <a:endParaRPr lang="en-GB" sz="2000" dirty="0">
              <a:solidFill>
                <a:srgbClr val="333333"/>
              </a:solidFill>
              <a:latin typeface="Arial" panose="020B0604020202020204" pitchFamily="34" charset="0"/>
              <a:ea typeface="Times New Roman" panose="02020603050405020304" pitchFamily="18" charset="0"/>
              <a:cs typeface="Times New Roman" panose="02020603050405020304" pitchFamily="18" charset="0"/>
            </a:endParaRPr>
          </a:p>
          <a:p>
            <a:pPr lvl="1"/>
            <a:r>
              <a:rPr lang="en-GB"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National Performance Framework Unit</a:t>
            </a:r>
          </a:p>
          <a:p>
            <a:pPr lvl="1"/>
            <a:r>
              <a:rPr lang="en-GB"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Scottish Government</a:t>
            </a:r>
          </a:p>
          <a:p>
            <a:pPr lvl="1"/>
            <a:r>
              <a:rPr lang="en-GB" dirty="0" err="1">
                <a:solidFill>
                  <a:srgbClr val="333333"/>
                </a:solidFill>
                <a:latin typeface="Arial" panose="020B0604020202020204" pitchFamily="34" charset="0"/>
                <a:ea typeface="Times New Roman" panose="02020603050405020304" pitchFamily="18" charset="0"/>
                <a:cs typeface="Times New Roman" panose="02020603050405020304" pitchFamily="18" charset="0"/>
              </a:rPr>
              <a:t>2W</a:t>
            </a:r>
            <a:endParaRPr lang="en-GB" dirty="0">
              <a:solidFill>
                <a:srgbClr val="333333"/>
              </a:solidFill>
              <a:latin typeface="Arial" panose="020B0604020202020204" pitchFamily="34" charset="0"/>
              <a:ea typeface="Times New Roman" panose="02020603050405020304" pitchFamily="18" charset="0"/>
              <a:cs typeface="Times New Roman" panose="02020603050405020304" pitchFamily="18" charset="0"/>
            </a:endParaRPr>
          </a:p>
          <a:p>
            <a:pPr lvl="1"/>
            <a:r>
              <a:rPr lang="en-GB"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St Andrews House</a:t>
            </a:r>
          </a:p>
          <a:p>
            <a:pPr lvl="1"/>
            <a:r>
              <a:rPr lang="en-GB"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Edinburgh</a:t>
            </a:r>
          </a:p>
          <a:p>
            <a:pPr lvl="1"/>
            <a:r>
              <a:rPr lang="en-GB" dirty="0" err="1">
                <a:solidFill>
                  <a:srgbClr val="333333"/>
                </a:solidFill>
                <a:latin typeface="Arial" panose="020B0604020202020204" pitchFamily="34" charset="0"/>
                <a:ea typeface="Times New Roman" panose="02020603050405020304" pitchFamily="18" charset="0"/>
                <a:cs typeface="Times New Roman" panose="02020603050405020304" pitchFamily="18" charset="0"/>
              </a:rPr>
              <a:t>EH1</a:t>
            </a:r>
            <a:r>
              <a:rPr lang="en-GB"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 </a:t>
            </a:r>
            <a:r>
              <a:rPr lang="en-GB" dirty="0" err="1">
                <a:solidFill>
                  <a:srgbClr val="333333"/>
                </a:solidFill>
                <a:latin typeface="Arial" panose="020B0604020202020204" pitchFamily="34" charset="0"/>
                <a:ea typeface="Times New Roman" panose="02020603050405020304" pitchFamily="18" charset="0"/>
                <a:cs typeface="Times New Roman" panose="02020603050405020304" pitchFamily="18" charset="0"/>
              </a:rPr>
              <a:t>3DG</a:t>
            </a:r>
            <a:endParaRPr lang="en-GB" dirty="0">
              <a:solidFill>
                <a:srgbClr val="333333"/>
              </a:solidFill>
              <a:latin typeface="Arial" panose="020B0604020202020204" pitchFamily="34" charset="0"/>
              <a:ea typeface="Times New Roman" panose="02020603050405020304" pitchFamily="18" charset="0"/>
              <a:cs typeface="Times New Roman" panose="02020603050405020304" pitchFamily="18" charset="0"/>
            </a:endParaRPr>
          </a:p>
          <a:p>
            <a:pPr lvl="1"/>
            <a:endParaRPr lang="en-GB" sz="1600" dirty="0">
              <a:solidFill>
                <a:srgbClr val="333333"/>
              </a:solidFill>
              <a:latin typeface="Arial" panose="020B0604020202020204" pitchFamily="34" charset="0"/>
              <a:ea typeface="Times New Roman" panose="02020603050405020304" pitchFamily="18" charset="0"/>
              <a:cs typeface="Times New Roman" panose="02020603050405020304" pitchFamily="18" charset="0"/>
            </a:endParaRPr>
          </a:p>
          <a:p>
            <a:r>
              <a:rPr lang="en-GB" sz="20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Organisations can respond to the </a:t>
            </a:r>
            <a:r>
              <a:rPr lang="en-GB" sz="2000" dirty="0">
                <a:solidFill>
                  <a:srgbClr val="333333"/>
                </a:solidFill>
                <a:latin typeface="Arial" panose="020B0604020202020204" pitchFamily="34" charset="0"/>
                <a:ea typeface="Times New Roman" panose="02020603050405020304" pitchFamily="18" charset="0"/>
                <a:cs typeface="Times New Roman" panose="02020603050405020304" pitchFamily="18" charset="0"/>
                <a:hlinkClick r:id="rId3"/>
              </a:rPr>
              <a:t>call for evidence</a:t>
            </a:r>
            <a:r>
              <a:rPr lang="en-GB" sz="20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 either by uploading documents to consult.gov.scot or emailing them to </a:t>
            </a:r>
            <a:r>
              <a:rPr lang="en-GB" sz="2000" dirty="0" err="1">
                <a:solidFill>
                  <a:srgbClr val="333333"/>
                </a:solidFill>
                <a:latin typeface="Arial" panose="020B0604020202020204" pitchFamily="34" charset="0"/>
                <a:ea typeface="Times New Roman" panose="02020603050405020304" pitchFamily="18" charset="0"/>
                <a:cs typeface="Times New Roman" panose="02020603050405020304" pitchFamily="18" charset="0"/>
                <a:hlinkClick r:id="rId4"/>
              </a:rPr>
              <a:t>nationalperformance@gov.scot</a:t>
            </a:r>
            <a:r>
              <a:rPr lang="en-GB" sz="20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a:t>
            </a:r>
          </a:p>
        </p:txBody>
      </p:sp>
      <p:pic>
        <p:nvPicPr>
          <p:cNvPr id="3" name="Picture 2">
            <a:extLst>
              <a:ext uri="{FF2B5EF4-FFF2-40B4-BE49-F238E27FC236}">
                <a16:creationId xmlns:a16="http://schemas.microsoft.com/office/drawing/2014/main" id="{CC396083-AFF6-9452-B7D1-99B1B31B0DB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775375" y="6067424"/>
            <a:ext cx="1885402" cy="280083"/>
          </a:xfrm>
          <a:prstGeom prst="rect">
            <a:avLst/>
          </a:prstGeom>
        </p:spPr>
      </p:pic>
      <p:pic>
        <p:nvPicPr>
          <p:cNvPr id="4" name="Picture 3" descr="Text&#10;&#10;Description automatically generated">
            <a:extLst>
              <a:ext uri="{FF2B5EF4-FFF2-40B4-BE49-F238E27FC236}">
                <a16:creationId xmlns:a16="http://schemas.microsoft.com/office/drawing/2014/main" id="{AC70E99F-2BB5-5FD2-B7D3-207E1919E73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1223" y="5788736"/>
            <a:ext cx="1470004" cy="557376"/>
          </a:xfrm>
          <a:prstGeom prst="rect">
            <a:avLst/>
          </a:prstGeom>
        </p:spPr>
      </p:pic>
    </p:spTree>
    <p:extLst>
      <p:ext uri="{BB962C8B-B14F-4D97-AF65-F5344CB8AC3E}">
        <p14:creationId xmlns:p14="http://schemas.microsoft.com/office/powerpoint/2010/main" val="1654470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2867821-A9F8-8072-E386-D16D835B5B87}"/>
              </a:ext>
            </a:extLst>
          </p:cNvPr>
          <p:cNvSpPr txBox="1"/>
          <p:nvPr/>
        </p:nvSpPr>
        <p:spPr>
          <a:xfrm>
            <a:off x="531223" y="511888"/>
            <a:ext cx="11129554" cy="4832092"/>
          </a:xfrm>
          <a:prstGeom prst="rect">
            <a:avLst/>
          </a:prstGeom>
          <a:noFill/>
        </p:spPr>
        <p:txBody>
          <a:bodyPr wrap="square">
            <a:spAutoFit/>
          </a:bodyPr>
          <a:lstStyle/>
          <a:p>
            <a:r>
              <a:rPr lang="en-GB" sz="4000" b="1"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Exa</a:t>
            </a:r>
            <a:r>
              <a:rPr lang="en-GB" sz="4000" b="1"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mple text</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rPr>
              <a:t>Written consultation</a:t>
            </a:r>
            <a:endPar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endParaRPr lang="en-GB" sz="4000" b="1" dirty="0">
              <a:solidFill>
                <a:srgbClr val="333333"/>
              </a:solidFill>
              <a:latin typeface="Arial" panose="020B0604020202020204" pitchFamily="34" charset="0"/>
              <a:ea typeface="Times New Roman" panose="02020603050405020304" pitchFamily="18" charset="0"/>
              <a:cs typeface="Times New Roman" panose="02020603050405020304" pitchFamily="18" charset="0"/>
            </a:endParaRPr>
          </a:p>
          <a:p>
            <a:r>
              <a:rPr lang="en-GB" sz="2000" i="1"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What does wellbeing mean to you?</a:t>
            </a:r>
          </a:p>
          <a:p>
            <a:endParaRPr lang="en-GB" sz="2000" i="1" dirty="0">
              <a:solidFill>
                <a:srgbClr val="333333"/>
              </a:solidFill>
              <a:latin typeface="Arial" panose="020B0604020202020204" pitchFamily="34" charset="0"/>
              <a:ea typeface="Times New Roman" panose="02020603050405020304" pitchFamily="18" charset="0"/>
              <a:cs typeface="Times New Roman" panose="02020603050405020304" pitchFamily="18" charset="0"/>
            </a:endParaRPr>
          </a:p>
          <a:p>
            <a:r>
              <a:rPr lang="en-GB" sz="2000" i="1"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Our National Outcomes describe what it means to improve wellbeing across many aspects of life in Scotland. Together, they set out a vision for our country that government, charities and businesses work together to realise.</a:t>
            </a:r>
          </a:p>
          <a:p>
            <a:endParaRPr lang="en-GB" sz="2000" i="1" dirty="0">
              <a:solidFill>
                <a:srgbClr val="333333"/>
              </a:solidFill>
              <a:latin typeface="Arial" panose="020B0604020202020204" pitchFamily="34" charset="0"/>
              <a:ea typeface="Times New Roman" panose="02020603050405020304" pitchFamily="18" charset="0"/>
              <a:cs typeface="Times New Roman" panose="02020603050405020304" pitchFamily="18" charset="0"/>
            </a:endParaRPr>
          </a:p>
          <a:p>
            <a:r>
              <a:rPr lang="en-GB" sz="2000" i="1"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The 2023 National Outcomes review </a:t>
            </a:r>
            <a:r>
              <a:rPr lang="en-GB" sz="2000" i="1"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is your chance to help set Scotland’s direction for the next five years.</a:t>
            </a:r>
          </a:p>
          <a:p>
            <a:endParaRPr lang="en-GB" sz="2000" i="1" dirty="0">
              <a:solidFill>
                <a:srgbClr val="333333"/>
              </a:solidFill>
              <a:latin typeface="Arial" panose="020B0604020202020204" pitchFamily="34" charset="0"/>
              <a:ea typeface="Times New Roman" panose="02020603050405020304" pitchFamily="18" charset="0"/>
              <a:cs typeface="Times New Roman" panose="02020603050405020304" pitchFamily="18" charset="0"/>
            </a:endParaRPr>
          </a:p>
          <a:p>
            <a:r>
              <a:rPr lang="en-GB" sz="2000" i="1"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Visit </a:t>
            </a:r>
            <a:r>
              <a:rPr lang="en-GB" sz="2000" i="1" dirty="0">
                <a:solidFill>
                  <a:srgbClr val="333333"/>
                </a:solidFill>
                <a:latin typeface="Arial" panose="020B0604020202020204" pitchFamily="34" charset="0"/>
                <a:ea typeface="Times New Roman" panose="02020603050405020304" pitchFamily="18" charset="0"/>
                <a:cs typeface="Times New Roman" panose="02020603050405020304" pitchFamily="18" charset="0"/>
                <a:hlinkClick r:id="rId2"/>
              </a:rPr>
              <a:t>https://bit.ly/3mLypqp</a:t>
            </a:r>
            <a:r>
              <a:rPr lang="en-GB" sz="2000" i="1"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 to learn more.</a:t>
            </a:r>
          </a:p>
        </p:txBody>
      </p:sp>
      <p:pic>
        <p:nvPicPr>
          <p:cNvPr id="5" name="Picture 4">
            <a:extLst>
              <a:ext uri="{FF2B5EF4-FFF2-40B4-BE49-F238E27FC236}">
                <a16:creationId xmlns:a16="http://schemas.microsoft.com/office/drawing/2014/main" id="{514BBCFF-67B7-9960-90D7-68F61F6D533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75375" y="6067424"/>
            <a:ext cx="1885402" cy="280083"/>
          </a:xfrm>
          <a:prstGeom prst="rect">
            <a:avLst/>
          </a:prstGeom>
        </p:spPr>
      </p:pic>
      <p:pic>
        <p:nvPicPr>
          <p:cNvPr id="6" name="Picture 5" descr="Text&#10;&#10;Description automatically generated">
            <a:extLst>
              <a:ext uri="{FF2B5EF4-FFF2-40B4-BE49-F238E27FC236}">
                <a16:creationId xmlns:a16="http://schemas.microsoft.com/office/drawing/2014/main" id="{4C4C2E7B-3773-E266-41FA-4DCBCEABC03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1223" y="5788736"/>
            <a:ext cx="1470004" cy="557376"/>
          </a:xfrm>
          <a:prstGeom prst="rect">
            <a:avLst/>
          </a:prstGeom>
        </p:spPr>
      </p:pic>
    </p:spTree>
    <p:extLst>
      <p:ext uri="{BB962C8B-B14F-4D97-AF65-F5344CB8AC3E}">
        <p14:creationId xmlns:p14="http://schemas.microsoft.com/office/powerpoint/2010/main" val="555990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2867821-A9F8-8072-E386-D16D835B5B87}"/>
              </a:ext>
            </a:extLst>
          </p:cNvPr>
          <p:cNvSpPr txBox="1"/>
          <p:nvPr/>
        </p:nvSpPr>
        <p:spPr>
          <a:xfrm>
            <a:off x="531223" y="511888"/>
            <a:ext cx="11129554" cy="4832092"/>
          </a:xfrm>
          <a:prstGeom prst="rect">
            <a:avLst/>
          </a:prstGeom>
          <a:noFill/>
        </p:spPr>
        <p:txBody>
          <a:bodyPr wrap="square">
            <a:spAutoFit/>
          </a:bodyPr>
          <a:lstStyle/>
          <a:p>
            <a:r>
              <a:rPr lang="en-GB" sz="4000" b="1"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Exa</a:t>
            </a:r>
            <a:r>
              <a:rPr lang="en-GB" sz="4000" b="1"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mple text</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rPr>
              <a:t>Call for evidence</a:t>
            </a:r>
            <a:endPar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endParaRPr lang="en-GB" sz="4000" b="1" dirty="0">
              <a:solidFill>
                <a:srgbClr val="333333"/>
              </a:solidFill>
              <a:latin typeface="Arial" panose="020B0604020202020204" pitchFamily="34" charset="0"/>
              <a:ea typeface="Times New Roman" panose="02020603050405020304" pitchFamily="18" charset="0"/>
              <a:cs typeface="Times New Roman" panose="02020603050405020304" pitchFamily="18" charset="0"/>
            </a:endParaRPr>
          </a:p>
          <a:p>
            <a:r>
              <a:rPr lang="en-GB" sz="2000" i="1"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How can Scotland’s National Performance Framework have a bigger impact?</a:t>
            </a:r>
          </a:p>
          <a:p>
            <a:endParaRPr lang="en-GB" sz="2000" i="1" dirty="0">
              <a:solidFill>
                <a:srgbClr val="333333"/>
              </a:solidFill>
              <a:latin typeface="Arial" panose="020B0604020202020204" pitchFamily="34" charset="0"/>
              <a:ea typeface="Times New Roman" panose="02020603050405020304" pitchFamily="18" charset="0"/>
              <a:cs typeface="Times New Roman" panose="02020603050405020304" pitchFamily="18" charset="0"/>
            </a:endParaRPr>
          </a:p>
          <a:p>
            <a:r>
              <a:rPr lang="en-GB" sz="2000" i="1"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The National Outcomes are an essential part of Scotland’s National Performance Framework (NPF). It is vital the ambition set out in the Nationa</a:t>
            </a:r>
            <a:r>
              <a:rPr lang="en-GB" sz="2000" i="1"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l Outcomes results in action that improves people’s wellbeing.</a:t>
            </a:r>
          </a:p>
          <a:p>
            <a:endParaRPr lang="en-GB" sz="2000" i="1"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endParaRPr>
          </a:p>
          <a:p>
            <a:r>
              <a:rPr lang="en-GB" sz="2000" i="1"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The Scottish Government wants to hear your experiences of using the NPF and views on how it should change.</a:t>
            </a:r>
          </a:p>
          <a:p>
            <a:endParaRPr lang="en-GB" sz="2000" i="1" dirty="0">
              <a:solidFill>
                <a:srgbClr val="333333"/>
              </a:solidFill>
              <a:latin typeface="Arial" panose="020B0604020202020204" pitchFamily="34" charset="0"/>
              <a:ea typeface="Times New Roman" panose="02020603050405020304" pitchFamily="18" charset="0"/>
              <a:cs typeface="Times New Roman" panose="02020603050405020304" pitchFamily="18" charset="0"/>
            </a:endParaRPr>
          </a:p>
          <a:p>
            <a:r>
              <a:rPr lang="en-GB" sz="2000" i="1"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Visit </a:t>
            </a:r>
            <a:r>
              <a:rPr lang="en-GB" sz="2000" i="1" dirty="0">
                <a:solidFill>
                  <a:srgbClr val="333333"/>
                </a:solidFill>
                <a:latin typeface="Arial" panose="020B0604020202020204" pitchFamily="34" charset="0"/>
                <a:ea typeface="Times New Roman" panose="02020603050405020304" pitchFamily="18" charset="0"/>
                <a:cs typeface="Times New Roman" panose="02020603050405020304" pitchFamily="18" charset="0"/>
                <a:hlinkClick r:id="rId2"/>
              </a:rPr>
              <a:t>http://bit.ly/405GLaF</a:t>
            </a:r>
            <a:r>
              <a:rPr lang="en-GB" sz="2000" i="1"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 to respond to our call for evidence.</a:t>
            </a:r>
          </a:p>
        </p:txBody>
      </p:sp>
      <p:pic>
        <p:nvPicPr>
          <p:cNvPr id="5" name="Picture 4">
            <a:extLst>
              <a:ext uri="{FF2B5EF4-FFF2-40B4-BE49-F238E27FC236}">
                <a16:creationId xmlns:a16="http://schemas.microsoft.com/office/drawing/2014/main" id="{514BBCFF-67B7-9960-90D7-68F61F6D533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75375" y="6067424"/>
            <a:ext cx="1885402" cy="280083"/>
          </a:xfrm>
          <a:prstGeom prst="rect">
            <a:avLst/>
          </a:prstGeom>
        </p:spPr>
      </p:pic>
      <p:pic>
        <p:nvPicPr>
          <p:cNvPr id="6" name="Picture 5" descr="Text&#10;&#10;Description automatically generated">
            <a:extLst>
              <a:ext uri="{FF2B5EF4-FFF2-40B4-BE49-F238E27FC236}">
                <a16:creationId xmlns:a16="http://schemas.microsoft.com/office/drawing/2014/main" id="{4C4C2E7B-3773-E266-41FA-4DCBCEABC03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1223" y="5788736"/>
            <a:ext cx="1470004" cy="557376"/>
          </a:xfrm>
          <a:prstGeom prst="rect">
            <a:avLst/>
          </a:prstGeom>
        </p:spPr>
      </p:pic>
    </p:spTree>
    <p:extLst>
      <p:ext uri="{BB962C8B-B14F-4D97-AF65-F5344CB8AC3E}">
        <p14:creationId xmlns:p14="http://schemas.microsoft.com/office/powerpoint/2010/main" val="1304370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AA7D58C-4496-0D2F-AB40-E686E007A010}"/>
              </a:ext>
            </a:extLst>
          </p:cNvPr>
          <p:cNvSpPr txBox="1"/>
          <p:nvPr/>
        </p:nvSpPr>
        <p:spPr>
          <a:xfrm>
            <a:off x="531223" y="511888"/>
            <a:ext cx="11129554" cy="1754326"/>
          </a:xfrm>
          <a:prstGeom prst="rect">
            <a:avLst/>
          </a:prstGeom>
          <a:noFill/>
        </p:spPr>
        <p:txBody>
          <a:bodyPr wrap="square">
            <a:spAutoFit/>
          </a:bodyPr>
          <a:lstStyle/>
          <a:p>
            <a:r>
              <a:rPr lang="en-GB" sz="4000" b="1"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Graphics</a:t>
            </a:r>
          </a:p>
          <a:p>
            <a:r>
              <a:rPr kumimoji="0" lang="en-GB" sz="2400" b="0" i="0" u="none" strike="noStrike" kern="120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rPr>
              <a:t>Twitter (</a:t>
            </a:r>
            <a:r>
              <a:rPr kumimoji="0" lang="en-GB" sz="2400" b="0" i="0" u="none" strike="noStrike" kern="1200" cap="none" spc="0" normalizeH="0" baseline="0" noProof="0" dirty="0" err="1">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rPr>
              <a:t>1200x675</a:t>
            </a:r>
            <a:r>
              <a:rPr kumimoji="0" lang="en-GB" sz="2400" b="0" i="0" u="none" strike="noStrike" kern="120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rPr>
              <a:t>)</a:t>
            </a:r>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endParaRPr lang="en-GB" sz="24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endParaRPr>
          </a:p>
          <a:p>
            <a:endParaRPr lang="en-GB" sz="20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5A87087A-FC37-B9DA-3DF3-E9E441BFB1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75375" y="6067424"/>
            <a:ext cx="1885402" cy="280083"/>
          </a:xfrm>
          <a:prstGeom prst="rect">
            <a:avLst/>
          </a:prstGeom>
        </p:spPr>
      </p:pic>
      <p:pic>
        <p:nvPicPr>
          <p:cNvPr id="6" name="Picture 5" descr="Text&#10;&#10;Description automatically generated">
            <a:extLst>
              <a:ext uri="{FF2B5EF4-FFF2-40B4-BE49-F238E27FC236}">
                <a16:creationId xmlns:a16="http://schemas.microsoft.com/office/drawing/2014/main" id="{C83F3EB0-A28A-5174-4F6E-71665E382A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1223" y="5788736"/>
            <a:ext cx="1470004" cy="557376"/>
          </a:xfrm>
          <a:prstGeom prst="rect">
            <a:avLst/>
          </a:prstGeom>
        </p:spPr>
      </p:pic>
      <p:pic>
        <p:nvPicPr>
          <p:cNvPr id="14" name="Picture 13" descr="Text&#10;&#10;Description automatically generated">
            <a:extLst>
              <a:ext uri="{FF2B5EF4-FFF2-40B4-BE49-F238E27FC236}">
                <a16:creationId xmlns:a16="http://schemas.microsoft.com/office/drawing/2014/main" id="{3FC440D4-D763-5604-1D32-74288DA159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01440" y="835613"/>
            <a:ext cx="7759337" cy="4364628"/>
          </a:xfrm>
          <a:prstGeom prst="rect">
            <a:avLst/>
          </a:prstGeom>
        </p:spPr>
      </p:pic>
    </p:spTree>
    <p:extLst>
      <p:ext uri="{BB962C8B-B14F-4D97-AF65-F5344CB8AC3E}">
        <p14:creationId xmlns:p14="http://schemas.microsoft.com/office/powerpoint/2010/main" val="10152883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etadata xmlns="http://www.objective.com/ecm/document/metadata/53D26341A57B383EE0540010E0463CCA" version="1.0.0">
  <systemFields>
    <field name="Objective-Id">
      <value order="0">A42909995</value>
    </field>
    <field name="Objective-Title">
      <value order="0">National Outcomes review 2023 - Communications pack</value>
    </field>
    <field name="Objective-Description">
      <value order="0"/>
    </field>
    <field name="Objective-CreationStamp">
      <value order="0">2023-03-14T14:54:10Z</value>
    </field>
    <field name="Objective-IsApproved">
      <value order="0">false</value>
    </field>
    <field name="Objective-IsPublished">
      <value order="0">false</value>
    </field>
    <field name="Objective-DatePublished">
      <value order="0"/>
    </field>
    <field name="Objective-ModificationStamp">
      <value order="0">2023-03-14T14:55:07Z</value>
    </field>
    <field name="Objective-Owner">
      <value order="0">Burgin, Eoin E (U450903)</value>
    </field>
    <field name="Objective-Path">
      <value order="0">Objective Global Folder:SG File Plan:Administration:Corporate strategy:Strategy and change:Policies and procedures: Strategy and change:National Performance Framework: National Outcomes Review 2022: Communications and Engagement: 2022-2027</value>
    </field>
    <field name="Objective-Parent">
      <value order="0">National Performance Framework: National Outcomes Review 2022: Communications and Engagement: 2022-2027</value>
    </field>
    <field name="Objective-State">
      <value order="0">Being Drafted</value>
    </field>
    <field name="Objective-VersionId">
      <value order="0">vA63944379</value>
    </field>
    <field name="Objective-Version">
      <value order="0">0.1</value>
    </field>
    <field name="Objective-VersionNumber">
      <value order="0">1</value>
    </field>
    <field name="Objective-VersionComment">
      <value order="0">First version</value>
    </field>
    <field name="Objective-FileNumber">
      <value order="0">POL/37472</value>
    </field>
    <field name="Objective-Classification">
      <value order="0">OFFICIAL</value>
    </field>
    <field name="Objective-Caveats">
      <value order="0">Caveat for access to SG Fileplan</value>
    </field>
  </systemFields>
  <catalogues>
    <catalogue name="Document Type Catalogue" type="type" ori="id:cA35">
      <field name="Objective-Date of Original">
        <value order="0"/>
      </field>
      <field name="Objective-Date Received">
        <value order="0"/>
      </field>
      <field name="Objective-SG Web Publication - Category">
        <value order="0"/>
      </field>
      <field name="Objective-SG Web Publication - Category 2 Classification">
        <value order="0"/>
      </field>
      <field name="Objective-Connect Creator">
        <value order="0"/>
      </field>
      <field name="Objective-Required Redaction">
        <value order="0"/>
      </field>
    </catalogue>
  </catalogues>
</metadata>
</file>

<file path=customXml/itemProps1.xml><?xml version="1.0" encoding="utf-8"?>
<ds:datastoreItem xmlns:ds="http://schemas.openxmlformats.org/officeDocument/2006/customXml" ds:itemID="{5745109E-2DDF-40CB-AC2B-FF9B10C90820}">
  <ds:schemaRefs>
    <ds:schemaRef ds:uri="http://www.objective.com/ecm/document/metadata/53D26341A57B383EE0540010E0463CCA"/>
  </ds:schemaRefs>
</ds:datastoreItem>
</file>

<file path=docProps/app.xml><?xml version="1.0" encoding="utf-8"?>
<Properties xmlns="http://schemas.openxmlformats.org/officeDocument/2006/extended-properties" xmlns:vt="http://schemas.openxmlformats.org/officeDocument/2006/docPropsVTypes">
  <TotalTime>2064</TotalTime>
  <Words>501</Words>
  <Application>Microsoft Office PowerPoint</Application>
  <PresentationFormat>Widescreen</PresentationFormat>
  <Paragraphs>70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Eoin Burgin</dc:creator>
  <cp:lastModifiedBy>Lesley Thomson</cp:lastModifiedBy>
  <cp:revision>3</cp:revision>
  <dcterms:created xsi:type="dcterms:W3CDTF">2023-02-23T11:08:56Z</dcterms:created>
  <dcterms:modified xsi:type="dcterms:W3CDTF">2023-03-14T15:43:36Z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A42909995</vt:lpwstr>
  </property>
  <property fmtid="{D5CDD505-2E9C-101B-9397-08002B2CF9AE}" pid="4" name="Objective-Title">
    <vt:lpwstr>National Outcomes review 2023 - Communications pack</vt:lpwstr>
  </property>
  <property fmtid="{D5CDD505-2E9C-101B-9397-08002B2CF9AE}" pid="5" name="Objective-Description">
    <vt:lpwstr/>
  </property>
  <property fmtid="{D5CDD505-2E9C-101B-9397-08002B2CF9AE}" pid="6" name="Objective-CreationStamp">
    <vt:filetime>2023-03-14T14:54:10Z</vt:filetime>
  </property>
  <property fmtid="{D5CDD505-2E9C-101B-9397-08002B2CF9AE}" pid="7" name="Objective-IsApproved">
    <vt:bool>false</vt:bool>
  </property>
  <property fmtid="{D5CDD505-2E9C-101B-9397-08002B2CF9AE}" pid="8" name="Objective-IsPublished">
    <vt:bool>false</vt:bool>
  </property>
  <property fmtid="{D5CDD505-2E9C-101B-9397-08002B2CF9AE}" pid="9" name="Objective-DatePublished">
    <vt:lpwstr/>
  </property>
  <property fmtid="{D5CDD505-2E9C-101B-9397-08002B2CF9AE}" pid="10" name="Objective-ModificationStamp">
    <vt:filetime>2023-03-14T14:55:07Z</vt:filetime>
  </property>
  <property fmtid="{D5CDD505-2E9C-101B-9397-08002B2CF9AE}" pid="11" name="Objective-Owner">
    <vt:lpwstr>Burgin, Eoin E (U450903)</vt:lpwstr>
  </property>
  <property fmtid="{D5CDD505-2E9C-101B-9397-08002B2CF9AE}" pid="12" name="Objective-Path">
    <vt:lpwstr>Objective Global Folder:SG File Plan:Administration:Corporate strategy:Strategy and change:Policies and procedures: Strategy and change:National Performance Framework: National Outcomes Review 2022: Communications and Engagement: 2022-2027</vt:lpwstr>
  </property>
  <property fmtid="{D5CDD505-2E9C-101B-9397-08002B2CF9AE}" pid="13" name="Objective-Parent">
    <vt:lpwstr>National Performance Framework: National Outcomes Review 2022: Communications and Engagement: 2022-2027</vt:lpwstr>
  </property>
  <property fmtid="{D5CDD505-2E9C-101B-9397-08002B2CF9AE}" pid="14" name="Objective-State">
    <vt:lpwstr>Being Drafted</vt:lpwstr>
  </property>
  <property fmtid="{D5CDD505-2E9C-101B-9397-08002B2CF9AE}" pid="15" name="Objective-VersionId">
    <vt:lpwstr>vA63944379</vt:lpwstr>
  </property>
  <property fmtid="{D5CDD505-2E9C-101B-9397-08002B2CF9AE}" pid="16" name="Objective-Version">
    <vt:lpwstr>0.1</vt:lpwstr>
  </property>
  <property fmtid="{D5CDD505-2E9C-101B-9397-08002B2CF9AE}" pid="17" name="Objective-VersionNumber">
    <vt:r8>1</vt:r8>
  </property>
  <property fmtid="{D5CDD505-2E9C-101B-9397-08002B2CF9AE}" pid="18" name="Objective-VersionComment">
    <vt:lpwstr>First version</vt:lpwstr>
  </property>
  <property fmtid="{D5CDD505-2E9C-101B-9397-08002B2CF9AE}" pid="19" name="Objective-FileNumber">
    <vt:lpwstr>POL/37472</vt:lpwstr>
  </property>
  <property fmtid="{D5CDD505-2E9C-101B-9397-08002B2CF9AE}" pid="20" name="Objective-Classification">
    <vt:lpwstr>OFFICIAL</vt:lpwstr>
  </property>
  <property fmtid="{D5CDD505-2E9C-101B-9397-08002B2CF9AE}" pid="21" name="Objective-Caveats">
    <vt:lpwstr>Caveat for access to SG Fileplan</vt:lpwstr>
  </property>
  <property fmtid="{D5CDD505-2E9C-101B-9397-08002B2CF9AE}" pid="22" name="Objective-Date of Original">
    <vt:lpwstr/>
  </property>
  <property fmtid="{D5CDD505-2E9C-101B-9397-08002B2CF9AE}" pid="23" name="Objective-Date Received">
    <vt:lpwstr/>
  </property>
  <property fmtid="{D5CDD505-2E9C-101B-9397-08002B2CF9AE}" pid="24" name="Objective-SG Web Publication - Category">
    <vt:lpwstr/>
  </property>
  <property fmtid="{D5CDD505-2E9C-101B-9397-08002B2CF9AE}" pid="25" name="Objective-SG Web Publication - Category 2 Classification">
    <vt:lpwstr/>
  </property>
  <property fmtid="{D5CDD505-2E9C-101B-9397-08002B2CF9AE}" pid="26" name="Objective-Connect Creator">
    <vt:lpwstr/>
  </property>
  <property fmtid="{D5CDD505-2E9C-101B-9397-08002B2CF9AE}" pid="27" name="Objective-Required Redaction">
    <vt:lpwstr/>
  </property>
</Properties>
</file>